
<file path=[Content_Types].xml><?xml version="1.0" encoding="utf-8"?>
<Types xmlns="http://schemas.openxmlformats.org/package/2006/content-types">
  <Override PartName="/ppt/diagrams/layout2.xml" ContentType="application/vnd.openxmlformats-officedocument.drawingml.diagramLayout+xml"/>
  <Override PartName="/ppt/slides/slide14.xml" ContentType="application/vnd.openxmlformats-officedocument.presentationml.slide+xml"/>
  <Override PartName="/ppt/notesSlides/notesSlide16.xml" ContentType="application/vnd.openxmlformats-officedocument.presentationml.notesSlide+xml"/>
  <Override PartName="/ppt/diagrams/colors8.xml" ContentType="application/vnd.openxmlformats-officedocument.drawingml.diagramColors+xml"/>
  <Override PartName="/ppt/diagrams/quickStyle5.xml" ContentType="application/vnd.openxmlformats-officedocument.drawingml.diagramStyle+xml"/>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diagrams/drawing7.xml" ContentType="application/vnd.ms-office.drawingml.diagramDrawing+xml"/>
  <Override PartName="/ppt/slides/slide5.xml" ContentType="application/vnd.openxmlformats-officedocument.presentationml.slide+xml"/>
  <Override PartName="/ppt/diagrams/layout8.xml" ContentType="application/vnd.openxmlformats-officedocument.drawingml.diagramLayout+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diagrams/data4.xml" ContentType="application/vnd.openxmlformats-officedocument.drawingml.diagramData+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diagrams/colors7.xml" ContentType="application/vnd.openxmlformats-officedocument.drawingml.diagramColors+xml"/>
  <Override PartName="/docProps/core.xml" ContentType="application/vnd.openxmlformats-package.core-properties+xml"/>
  <Override PartName="/ppt/diagrams/quickStyle4.xml" ContentType="application/vnd.openxmlformats-officedocument.drawingml.diagramStyle+xml"/>
  <Override PartName="/ppt/notesSlides/notesSlide7.xml" ContentType="application/vnd.openxmlformats-officedocument.presentationml.notesSlide+xml"/>
  <Override PartName="/ppt/diagrams/drawing6.xml" ContentType="application/vnd.ms-office.drawingml.diagramDrawing+xml"/>
  <Override PartName="/ppt/slides/slide4.xml" ContentType="application/vnd.openxmlformats-officedocument.presentationml.slide+xml"/>
  <Override PartName="/ppt/diagrams/layout7.xml" ContentType="application/vnd.openxmlformats-officedocument.drawingml.diagramLayout+xml"/>
  <Override PartName="/ppt/slides/slide19.xml" ContentType="application/vnd.openxmlformats-officedocument.presentationml.slide+xml"/>
  <Override PartName="/ppt/diagrams/data3.xml" ContentType="application/vnd.openxmlformats-officedocument.drawingml.diagramData+xml"/>
  <Default Extension="png" ContentType="image/png"/>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diagrams/colors6.xml" ContentType="application/vnd.openxmlformats-officedocument.drawingml.diagramColors+xml"/>
  <Override PartName="/ppt/notesSlides/notesSlide6.xml" ContentType="application/vnd.openxmlformats-officedocument.presentationml.notesSlide+xml"/>
  <Override PartName="/ppt/presProps.xml" ContentType="application/vnd.openxmlformats-officedocument.presentationml.presProps+xml"/>
  <Override PartName="/ppt/diagrams/quickStyle3.xml" ContentType="application/vnd.openxmlformats-officedocument.drawingml.diagramStyle+xml"/>
  <Override PartName="/ppt/diagrams/drawing5.xml" ContentType="application/vnd.ms-office.drawingml.diagramDrawing+xml"/>
  <Override PartName="/ppt/diagrams/layout6.xml" ContentType="application/vnd.openxmlformats-officedocument.drawingml.diagramLayout+xml"/>
  <Override PartName="/ppt/slides/slide3.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diagrams/colors5.xml" ContentType="application/vnd.openxmlformats-officedocument.drawingml.diagramColors+xml"/>
  <Override PartName="/ppt/notesSlides/notesSlide5.xml" ContentType="application/vnd.openxmlformats-officedocument.presentationml.notesSlide+xml"/>
  <Override PartName="/ppt/diagrams/quickStyle2.xml" ContentType="application/vnd.openxmlformats-officedocument.drawingml.diagramStyle+xml"/>
  <Override PartName="/ppt/slides/slide9.xml" ContentType="application/vnd.openxmlformats-officedocument.presentationml.slide+xml"/>
  <Override PartName="/ppt/diagrams/drawing4.xml" ContentType="application/vnd.ms-office.drawingml.diagramDrawing+xml"/>
  <Override PartName="/ppt/slideLayouts/slideLayout9.xml" ContentType="application/vnd.openxmlformats-officedocument.presentationml.slideLayout+xml"/>
  <Override PartName="/ppt/diagrams/data8.xml" ContentType="application/vnd.openxmlformats-officedocument.drawingml.diagramData+xml"/>
  <Override PartName="/ppt/diagrams/layout5.xml" ContentType="application/vnd.openxmlformats-officedocument.drawingml.diagram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ppt/notesSlides/notesSlide12.xml" ContentType="application/vnd.openxmlformats-officedocument.presentationml.notesSlide+xml"/>
  <Override PartName="/ppt/diagrams/colors4.xml" ContentType="application/vnd.openxmlformats-officedocument.drawingml.diagramColors+xml"/>
  <Override PartName="/ppt/diagrams/quickStyle8.xml" ContentType="application/vnd.openxmlformats-officedocument.drawingml.diagramStyl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notesSlides/notesSlide10.xml" ContentType="application/vnd.openxmlformats-officedocument.presentationml.notesSlide+xml"/>
  <Override PartName="/ppt/diagrams/drawing3.xml" ContentType="application/vnd.ms-office.drawingml.diagramDrawing+xml"/>
  <Override PartName="/ppt/slides/slide8.xml" ContentType="application/vnd.openxmlformats-officedocument.presentationml.slide+xml"/>
  <Override PartName="/ppt/slideLayouts/slideLayout8.xml" ContentType="application/vnd.openxmlformats-officedocument.presentationml.slideLayout+xml"/>
  <Override PartName="/ppt/diagrams/data7.xml" ContentType="application/vnd.openxmlformats-officedocument.drawingml.diagramData+xml"/>
  <Override PartName="/ppt/slides/slide1.xml" ContentType="application/vnd.openxmlformats-officedocument.presentationml.slide+xml"/>
  <Override PartName="/ppt/diagrams/layout4.xml" ContentType="application/vnd.openxmlformats-officedocument.drawingml.diagramLayout+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diagrams/colors3.xml" ContentType="application/vnd.openxmlformats-officedocument.drawingml.diagramColors+xml"/>
  <Override PartName="/ppt/diagrams/quickStyle7.xml" ContentType="application/vnd.openxmlformats-officedocument.drawingml.diagramStyl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diagrams/drawing2.xml" ContentType="application/vnd.ms-office.drawingml.diagramDrawing+xml"/>
  <Override PartName="/ppt/slides/slide7.xml" ContentType="application/vnd.openxmlformats-officedocument.presentationml.slide+xml"/>
  <Override PartName="/ppt/slideLayouts/slideLayout7.xml" ContentType="application/vnd.openxmlformats-officedocument.presentationml.slideLayout+xml"/>
  <Override PartName="/ppt/diagrams/data6.xml" ContentType="application/vnd.openxmlformats-officedocument.drawingml.diagramData+xml"/>
  <Override PartName="/ppt/diagrams/layout3.xml" ContentType="application/vnd.openxmlformats-officedocument.drawingml.diagram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diagrams/quickStyle6.xml" ContentType="application/vnd.openxmlformats-officedocument.drawingml.diagramStyle+xml"/>
  <Override PartName="/ppt/diagrams/colors2.xml" ContentType="application/vnd.openxmlformats-officedocument.drawingml.diagramColors+xml"/>
  <Override PartName="/ppt/notesSlides/notesSlide2.xml" ContentType="application/vnd.openxmlformats-officedocument.presentationml.notesSlide+xml"/>
  <Override PartName="/ppt/theme/theme1.xml" ContentType="application/vnd.openxmlformats-officedocument.theme+xml"/>
  <Override PartName="/ppt/diagrams/drawing8.xml" ContentType="application/vnd.ms-office.drawingml.diagramDrawing+xml"/>
  <Override PartName="/ppt/slideLayouts/slideLayout10.xml" ContentType="application/vnd.openxmlformats-officedocument.presentationml.slideLayout+xml"/>
  <Override PartName="/ppt/presentation.xml" ContentType="application/vnd.openxmlformats-officedocument.presentationml.presentation.main+xml"/>
  <Default Extension="bin" ContentType="application/vnd.openxmlformats-officedocument.presentationml.printerSettings"/>
  <Override PartName="/ppt/slides/slide6.xml" ContentType="application/vnd.openxmlformats-officedocument.presentationml.slide+xml"/>
  <Override PartName="/ppt/diagrams/drawing1.xml" ContentType="application/vnd.ms-office.drawingml.diagramDrawing+xml"/>
  <Override PartName="/ppt/slideLayouts/slideLayout6.xml" ContentType="application/vnd.openxmlformats-officedocument.presentationml.slideLayout+xml"/>
  <Override PartName="/ppt/diagrams/data5.xml" ContentType="application/vnd.openxmlformats-officedocument.drawingml.diagramData+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92" r:id="rId1"/>
  </p:sldMasterIdLst>
  <p:notesMasterIdLst>
    <p:notesMasterId r:id="rId21"/>
  </p:notesMasterIdLst>
  <p:sldIdLst>
    <p:sldId id="256" r:id="rId2"/>
    <p:sldId id="257" r:id="rId3"/>
    <p:sldId id="278" r:id="rId4"/>
    <p:sldId id="266" r:id="rId5"/>
    <p:sldId id="267" r:id="rId6"/>
    <p:sldId id="259" r:id="rId7"/>
    <p:sldId id="269" r:id="rId8"/>
    <p:sldId id="260" r:id="rId9"/>
    <p:sldId id="265" r:id="rId10"/>
    <p:sldId id="263" r:id="rId11"/>
    <p:sldId id="262" r:id="rId12"/>
    <p:sldId id="274" r:id="rId13"/>
    <p:sldId id="275" r:id="rId14"/>
    <p:sldId id="271" r:id="rId15"/>
    <p:sldId id="272" r:id="rId16"/>
    <p:sldId id="276" r:id="rId17"/>
    <p:sldId id="273" r:id="rId18"/>
    <p:sldId id="268" r:id="rId19"/>
    <p:sldId id="277" r:id="rId2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32" autoAdjust="0"/>
    <p:restoredTop sz="68999" autoAdjust="0"/>
  </p:normalViewPr>
  <p:slideViewPr>
    <p:cSldViewPr>
      <p:cViewPr>
        <p:scale>
          <a:sx n="66" d="100"/>
          <a:sy n="66" d="100"/>
        </p:scale>
        <p:origin x="-1856" y="-88"/>
      </p:cViewPr>
      <p:guideLst>
        <p:guide orient="horz" pos="2160"/>
        <p:guide pos="2880"/>
      </p:guideLst>
    </p:cSldViewPr>
  </p:slideViewPr>
  <p:outlineViewPr>
    <p:cViewPr>
      <p:scale>
        <a:sx n="33" d="100"/>
        <a:sy n="33" d="100"/>
      </p:scale>
      <p:origin x="0" y="56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3125" y="-86"/>
      </p:cViewPr>
      <p:guideLst>
        <p:guide orient="horz" pos="2949"/>
        <p:guide pos="2229"/>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BC823-F8AE-4D0C-829E-82996DF372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TT"/>
        </a:p>
      </dgm:t>
    </dgm:pt>
    <dgm:pt modelId="{53DF89DE-63C4-47F5-83B5-05E024475EAC}">
      <dgm:prSet phldrT="[Text]"/>
      <dgm:spPr/>
      <dgm:t>
        <a:bodyPr/>
        <a:lstStyle/>
        <a:p>
          <a:r>
            <a:rPr lang="en-TT" dirty="0" smtClean="0"/>
            <a:t>Challenges</a:t>
          </a:r>
          <a:endParaRPr lang="en-TT" dirty="0"/>
        </a:p>
      </dgm:t>
    </dgm:pt>
    <dgm:pt modelId="{C8234EA6-B586-4B94-8655-9EBF2EC5EB9A}" type="parTrans" cxnId="{5B8A4DE1-4EC9-4A10-B1AB-B1C66C9920BE}">
      <dgm:prSet/>
      <dgm:spPr/>
      <dgm:t>
        <a:bodyPr/>
        <a:lstStyle/>
        <a:p>
          <a:endParaRPr lang="en-TT"/>
        </a:p>
      </dgm:t>
    </dgm:pt>
    <dgm:pt modelId="{EA00D597-60F6-42A5-AE8F-EDCA9D9AE07E}" type="sibTrans" cxnId="{5B8A4DE1-4EC9-4A10-B1AB-B1C66C9920BE}">
      <dgm:prSet/>
      <dgm:spPr/>
      <dgm:t>
        <a:bodyPr/>
        <a:lstStyle/>
        <a:p>
          <a:endParaRPr lang="en-TT"/>
        </a:p>
      </dgm:t>
    </dgm:pt>
    <dgm:pt modelId="{5E18BA55-0E2B-4495-8BD1-4270FDFF7682}">
      <dgm:prSet phldrT="[Text]"/>
      <dgm:spPr/>
      <dgm:t>
        <a:bodyPr/>
        <a:lstStyle/>
        <a:p>
          <a:r>
            <a:rPr lang="en-TT" dirty="0" smtClean="0"/>
            <a:t>High Poverty/High Crime Rates</a:t>
          </a:r>
          <a:endParaRPr lang="en-TT" dirty="0"/>
        </a:p>
      </dgm:t>
    </dgm:pt>
    <dgm:pt modelId="{E424DA1A-2F66-42B1-88AC-5CF19697C0F7}" type="parTrans" cxnId="{A5B8174A-E2E9-4E79-A8D5-C8B547CDAE00}">
      <dgm:prSet/>
      <dgm:spPr/>
      <dgm:t>
        <a:bodyPr/>
        <a:lstStyle/>
        <a:p>
          <a:endParaRPr lang="en-TT"/>
        </a:p>
      </dgm:t>
    </dgm:pt>
    <dgm:pt modelId="{7D85B563-D31B-4CCA-A6AA-230C43AFBEEC}" type="sibTrans" cxnId="{A5B8174A-E2E9-4E79-A8D5-C8B547CDAE00}">
      <dgm:prSet/>
      <dgm:spPr/>
      <dgm:t>
        <a:bodyPr/>
        <a:lstStyle/>
        <a:p>
          <a:endParaRPr lang="en-TT"/>
        </a:p>
      </dgm:t>
    </dgm:pt>
    <dgm:pt modelId="{D48ACDA6-9ADC-4DD1-BFB7-5AFE9D21D467}">
      <dgm:prSet phldrT="[Text]"/>
      <dgm:spPr/>
      <dgm:t>
        <a:bodyPr/>
        <a:lstStyle/>
        <a:p>
          <a:r>
            <a:rPr lang="en-TT" dirty="0" smtClean="0"/>
            <a:t>Opportunities</a:t>
          </a:r>
          <a:endParaRPr lang="en-TT" dirty="0"/>
        </a:p>
      </dgm:t>
    </dgm:pt>
    <dgm:pt modelId="{6B95EE86-D60C-473E-B8D0-6FA41999E03D}" type="parTrans" cxnId="{B365B61F-2EDB-4B78-A4C3-F8A06B66EC84}">
      <dgm:prSet/>
      <dgm:spPr/>
      <dgm:t>
        <a:bodyPr/>
        <a:lstStyle/>
        <a:p>
          <a:endParaRPr lang="en-TT"/>
        </a:p>
      </dgm:t>
    </dgm:pt>
    <dgm:pt modelId="{942E81DE-B470-406E-8EEF-8830982ADB4D}" type="sibTrans" cxnId="{B365B61F-2EDB-4B78-A4C3-F8A06B66EC84}">
      <dgm:prSet/>
      <dgm:spPr/>
      <dgm:t>
        <a:bodyPr/>
        <a:lstStyle/>
        <a:p>
          <a:endParaRPr lang="en-TT"/>
        </a:p>
      </dgm:t>
    </dgm:pt>
    <dgm:pt modelId="{14C39A6F-4D39-475F-90B4-B7FF7EE30D4F}">
      <dgm:prSet phldrT="[Text]"/>
      <dgm:spPr/>
      <dgm:t>
        <a:bodyPr/>
        <a:lstStyle/>
        <a:p>
          <a:r>
            <a:rPr lang="en-TT" dirty="0" smtClean="0"/>
            <a:t>High cultural content</a:t>
          </a:r>
          <a:endParaRPr lang="en-TT" dirty="0"/>
        </a:p>
      </dgm:t>
    </dgm:pt>
    <dgm:pt modelId="{CF77C839-3CCF-4428-8C61-49AAA5BCFB82}" type="parTrans" cxnId="{EEB8FC70-AA26-4624-A135-A54D232F1AE9}">
      <dgm:prSet/>
      <dgm:spPr/>
      <dgm:t>
        <a:bodyPr/>
        <a:lstStyle/>
        <a:p>
          <a:endParaRPr lang="en-TT"/>
        </a:p>
      </dgm:t>
    </dgm:pt>
    <dgm:pt modelId="{E050939A-6988-4604-B454-844CAC1C0D74}" type="sibTrans" cxnId="{EEB8FC70-AA26-4624-A135-A54D232F1AE9}">
      <dgm:prSet/>
      <dgm:spPr/>
      <dgm:t>
        <a:bodyPr/>
        <a:lstStyle/>
        <a:p>
          <a:endParaRPr lang="en-TT"/>
        </a:p>
      </dgm:t>
    </dgm:pt>
    <dgm:pt modelId="{ABAFA7E4-390F-4903-8B6A-DC06B0A7458D}">
      <dgm:prSet/>
      <dgm:spPr/>
      <dgm:t>
        <a:bodyPr/>
        <a:lstStyle/>
        <a:p>
          <a:r>
            <a:rPr lang="en-TT" smtClean="0"/>
            <a:t>Informal Structure</a:t>
          </a:r>
          <a:endParaRPr lang="en-TT" dirty="0" smtClean="0"/>
        </a:p>
      </dgm:t>
    </dgm:pt>
    <dgm:pt modelId="{B31304AB-C101-44F2-A13D-851227FFD2A6}" type="parTrans" cxnId="{D4D8652C-3180-4DAD-8046-8ACA41CECCF9}">
      <dgm:prSet/>
      <dgm:spPr/>
      <dgm:t>
        <a:bodyPr/>
        <a:lstStyle/>
        <a:p>
          <a:endParaRPr lang="en-TT"/>
        </a:p>
      </dgm:t>
    </dgm:pt>
    <dgm:pt modelId="{5D599B8B-B8BE-4054-969A-FE37BB62A01E}" type="sibTrans" cxnId="{D4D8652C-3180-4DAD-8046-8ACA41CECCF9}">
      <dgm:prSet/>
      <dgm:spPr/>
      <dgm:t>
        <a:bodyPr/>
        <a:lstStyle/>
        <a:p>
          <a:endParaRPr lang="en-TT"/>
        </a:p>
      </dgm:t>
    </dgm:pt>
    <dgm:pt modelId="{D8FA8DAB-EF17-4846-9F69-92CA9CEBAA74}">
      <dgm:prSet/>
      <dgm:spPr/>
      <dgm:t>
        <a:bodyPr/>
        <a:lstStyle/>
        <a:p>
          <a:r>
            <a:rPr lang="en-TT" dirty="0" smtClean="0"/>
            <a:t>Topographical &amp; Environmental Constraints</a:t>
          </a:r>
          <a:endParaRPr lang="en-TT" dirty="0"/>
        </a:p>
      </dgm:t>
    </dgm:pt>
    <dgm:pt modelId="{760FA4E4-839D-4DA2-914A-84F01D70F116}" type="parTrans" cxnId="{01BA77C0-A4FE-4730-AA21-F48C39AF48E2}">
      <dgm:prSet/>
      <dgm:spPr/>
      <dgm:t>
        <a:bodyPr/>
        <a:lstStyle/>
        <a:p>
          <a:endParaRPr lang="en-TT"/>
        </a:p>
      </dgm:t>
    </dgm:pt>
    <dgm:pt modelId="{D533229B-3393-4C8F-B9C8-1E9B603B31D0}" type="sibTrans" cxnId="{01BA77C0-A4FE-4730-AA21-F48C39AF48E2}">
      <dgm:prSet/>
      <dgm:spPr/>
      <dgm:t>
        <a:bodyPr/>
        <a:lstStyle/>
        <a:p>
          <a:endParaRPr lang="en-TT"/>
        </a:p>
      </dgm:t>
    </dgm:pt>
    <dgm:pt modelId="{679991A7-D44E-4C84-AC39-C15E07E6CC55}">
      <dgm:prSet/>
      <dgm:spPr/>
      <dgm:t>
        <a:bodyPr/>
        <a:lstStyle/>
        <a:p>
          <a:r>
            <a:rPr lang="en-TT" dirty="0" smtClean="0"/>
            <a:t>Rich historical Fabric</a:t>
          </a:r>
        </a:p>
      </dgm:t>
    </dgm:pt>
    <dgm:pt modelId="{B6E9354C-23A5-4E15-B305-B4A50014785B}" type="parTrans" cxnId="{D2A81192-EA92-4D40-82AF-5B23747A1619}">
      <dgm:prSet/>
      <dgm:spPr/>
      <dgm:t>
        <a:bodyPr/>
        <a:lstStyle/>
        <a:p>
          <a:endParaRPr lang="en-TT"/>
        </a:p>
      </dgm:t>
    </dgm:pt>
    <dgm:pt modelId="{2F5C854B-CE19-4899-9397-2D9315205325}" type="sibTrans" cxnId="{D2A81192-EA92-4D40-82AF-5B23747A1619}">
      <dgm:prSet/>
      <dgm:spPr/>
      <dgm:t>
        <a:bodyPr/>
        <a:lstStyle/>
        <a:p>
          <a:endParaRPr lang="en-TT"/>
        </a:p>
      </dgm:t>
    </dgm:pt>
    <dgm:pt modelId="{315FCF1B-1A97-4EA8-AA77-A955721E2948}" type="pres">
      <dgm:prSet presAssocID="{7B5BC823-F8AE-4D0C-829E-82996DF37266}" presName="Name0" presStyleCnt="0">
        <dgm:presLayoutVars>
          <dgm:dir/>
          <dgm:animLvl val="lvl"/>
          <dgm:resizeHandles val="exact"/>
        </dgm:presLayoutVars>
      </dgm:prSet>
      <dgm:spPr/>
      <dgm:t>
        <a:bodyPr/>
        <a:lstStyle/>
        <a:p>
          <a:endParaRPr lang="en-US"/>
        </a:p>
      </dgm:t>
    </dgm:pt>
    <dgm:pt modelId="{34473794-D863-4F44-A1C4-DA447A216EE6}" type="pres">
      <dgm:prSet presAssocID="{53DF89DE-63C4-47F5-83B5-05E024475EAC}" presName="composite" presStyleCnt="0"/>
      <dgm:spPr/>
    </dgm:pt>
    <dgm:pt modelId="{2B5F290D-7F0A-4DE2-83D1-60CE43F515F9}" type="pres">
      <dgm:prSet presAssocID="{53DF89DE-63C4-47F5-83B5-05E024475EAC}" presName="parTx" presStyleLbl="alignNode1" presStyleIdx="0" presStyleCnt="2" custLinFactNeighborX="-1" custLinFactNeighborY="38067">
        <dgm:presLayoutVars>
          <dgm:chMax val="0"/>
          <dgm:chPref val="0"/>
          <dgm:bulletEnabled val="1"/>
        </dgm:presLayoutVars>
      </dgm:prSet>
      <dgm:spPr/>
      <dgm:t>
        <a:bodyPr/>
        <a:lstStyle/>
        <a:p>
          <a:endParaRPr lang="en-US"/>
        </a:p>
      </dgm:t>
    </dgm:pt>
    <dgm:pt modelId="{C6F8FF46-3F89-416E-9CB8-733DAEED5C7E}" type="pres">
      <dgm:prSet presAssocID="{53DF89DE-63C4-47F5-83B5-05E024475EAC}" presName="desTx" presStyleLbl="alignAccFollowNode1" presStyleIdx="0" presStyleCnt="2" custLinFactNeighborX="-2643" custLinFactNeighborY="7627">
        <dgm:presLayoutVars>
          <dgm:bulletEnabled val="1"/>
        </dgm:presLayoutVars>
      </dgm:prSet>
      <dgm:spPr/>
      <dgm:t>
        <a:bodyPr/>
        <a:lstStyle/>
        <a:p>
          <a:endParaRPr lang="en-TT"/>
        </a:p>
      </dgm:t>
    </dgm:pt>
    <dgm:pt modelId="{4F3AB6C0-E148-4F16-9CA4-B7DB624E6059}" type="pres">
      <dgm:prSet presAssocID="{EA00D597-60F6-42A5-AE8F-EDCA9D9AE07E}" presName="space" presStyleCnt="0"/>
      <dgm:spPr/>
    </dgm:pt>
    <dgm:pt modelId="{C1CBDBEF-A777-4318-AAB1-6127795D30BF}" type="pres">
      <dgm:prSet presAssocID="{D48ACDA6-9ADC-4DD1-BFB7-5AFE9D21D467}" presName="composite" presStyleCnt="0"/>
      <dgm:spPr/>
    </dgm:pt>
    <dgm:pt modelId="{7EE4A0D3-186F-4399-96B3-48ABE9F44D1C}" type="pres">
      <dgm:prSet presAssocID="{D48ACDA6-9ADC-4DD1-BFB7-5AFE9D21D467}" presName="parTx" presStyleLbl="alignNode1" presStyleIdx="1" presStyleCnt="2" custLinFactNeighborX="-395" custLinFactNeighborY="38067">
        <dgm:presLayoutVars>
          <dgm:chMax val="0"/>
          <dgm:chPref val="0"/>
          <dgm:bulletEnabled val="1"/>
        </dgm:presLayoutVars>
      </dgm:prSet>
      <dgm:spPr/>
      <dgm:t>
        <a:bodyPr/>
        <a:lstStyle/>
        <a:p>
          <a:endParaRPr lang="en-US"/>
        </a:p>
      </dgm:t>
    </dgm:pt>
    <dgm:pt modelId="{3F4A4EE8-51CC-4C5A-904B-D148B00C98AA}" type="pres">
      <dgm:prSet presAssocID="{D48ACDA6-9ADC-4DD1-BFB7-5AFE9D21D467}" presName="desTx" presStyleLbl="alignAccFollowNode1" presStyleIdx="1" presStyleCnt="2" custLinFactNeighborX="-395" custLinFactNeighborY="7627">
        <dgm:presLayoutVars>
          <dgm:bulletEnabled val="1"/>
        </dgm:presLayoutVars>
      </dgm:prSet>
      <dgm:spPr/>
      <dgm:t>
        <a:bodyPr/>
        <a:lstStyle/>
        <a:p>
          <a:endParaRPr lang="en-TT"/>
        </a:p>
      </dgm:t>
    </dgm:pt>
  </dgm:ptLst>
  <dgm:cxnLst>
    <dgm:cxn modelId="{BAB141E4-5FCB-4110-9C27-CE59A5914F9C}" type="presOf" srcId="{ABAFA7E4-390F-4903-8B6A-DC06B0A7458D}" destId="{C6F8FF46-3F89-416E-9CB8-733DAEED5C7E}" srcOrd="0" destOrd="1" presId="urn:microsoft.com/office/officeart/2005/8/layout/hList1"/>
    <dgm:cxn modelId="{3C10E761-5BAC-4260-AA7B-0BEE980B037A}" type="presOf" srcId="{D48ACDA6-9ADC-4DD1-BFB7-5AFE9D21D467}" destId="{7EE4A0D3-186F-4399-96B3-48ABE9F44D1C}" srcOrd="0" destOrd="0" presId="urn:microsoft.com/office/officeart/2005/8/layout/hList1"/>
    <dgm:cxn modelId="{EEB8FC70-AA26-4624-A135-A54D232F1AE9}" srcId="{D48ACDA6-9ADC-4DD1-BFB7-5AFE9D21D467}" destId="{14C39A6F-4D39-475F-90B4-B7FF7EE30D4F}" srcOrd="0" destOrd="0" parTransId="{CF77C839-3CCF-4428-8C61-49AAA5BCFB82}" sibTransId="{E050939A-6988-4604-B454-844CAC1C0D74}"/>
    <dgm:cxn modelId="{4F1DBF32-7D4F-41BD-91E2-D4B9B7F0B515}" type="presOf" srcId="{14C39A6F-4D39-475F-90B4-B7FF7EE30D4F}" destId="{3F4A4EE8-51CC-4C5A-904B-D148B00C98AA}" srcOrd="0" destOrd="0" presId="urn:microsoft.com/office/officeart/2005/8/layout/hList1"/>
    <dgm:cxn modelId="{3C13BF0D-7757-4CA2-92B4-921BF9084218}" type="presOf" srcId="{7B5BC823-F8AE-4D0C-829E-82996DF37266}" destId="{315FCF1B-1A97-4EA8-AA77-A955721E2948}" srcOrd="0" destOrd="0" presId="urn:microsoft.com/office/officeart/2005/8/layout/hList1"/>
    <dgm:cxn modelId="{D4D8652C-3180-4DAD-8046-8ACA41CECCF9}" srcId="{53DF89DE-63C4-47F5-83B5-05E024475EAC}" destId="{ABAFA7E4-390F-4903-8B6A-DC06B0A7458D}" srcOrd="1" destOrd="0" parTransId="{B31304AB-C101-44F2-A13D-851227FFD2A6}" sibTransId="{5D599B8B-B8BE-4054-969A-FE37BB62A01E}"/>
    <dgm:cxn modelId="{5B8A4DE1-4EC9-4A10-B1AB-B1C66C9920BE}" srcId="{7B5BC823-F8AE-4D0C-829E-82996DF37266}" destId="{53DF89DE-63C4-47F5-83B5-05E024475EAC}" srcOrd="0" destOrd="0" parTransId="{C8234EA6-B586-4B94-8655-9EBF2EC5EB9A}" sibTransId="{EA00D597-60F6-42A5-AE8F-EDCA9D9AE07E}"/>
    <dgm:cxn modelId="{B365B61F-2EDB-4B78-A4C3-F8A06B66EC84}" srcId="{7B5BC823-F8AE-4D0C-829E-82996DF37266}" destId="{D48ACDA6-9ADC-4DD1-BFB7-5AFE9D21D467}" srcOrd="1" destOrd="0" parTransId="{6B95EE86-D60C-473E-B8D0-6FA41999E03D}" sibTransId="{942E81DE-B470-406E-8EEF-8830982ADB4D}"/>
    <dgm:cxn modelId="{BBBDB07B-0961-4BF2-8EEC-1B58A897B2AF}" type="presOf" srcId="{D8FA8DAB-EF17-4846-9F69-92CA9CEBAA74}" destId="{C6F8FF46-3F89-416E-9CB8-733DAEED5C7E}" srcOrd="0" destOrd="2" presId="urn:microsoft.com/office/officeart/2005/8/layout/hList1"/>
    <dgm:cxn modelId="{01BA77C0-A4FE-4730-AA21-F48C39AF48E2}" srcId="{53DF89DE-63C4-47F5-83B5-05E024475EAC}" destId="{D8FA8DAB-EF17-4846-9F69-92CA9CEBAA74}" srcOrd="2" destOrd="0" parTransId="{760FA4E4-839D-4DA2-914A-84F01D70F116}" sibTransId="{D533229B-3393-4C8F-B9C8-1E9B603B31D0}"/>
    <dgm:cxn modelId="{7481D731-F8E0-40C2-88CC-13DC66E427A0}" type="presOf" srcId="{5E18BA55-0E2B-4495-8BD1-4270FDFF7682}" destId="{C6F8FF46-3F89-416E-9CB8-733DAEED5C7E}" srcOrd="0" destOrd="0" presId="urn:microsoft.com/office/officeart/2005/8/layout/hList1"/>
    <dgm:cxn modelId="{D2A81192-EA92-4D40-82AF-5B23747A1619}" srcId="{D48ACDA6-9ADC-4DD1-BFB7-5AFE9D21D467}" destId="{679991A7-D44E-4C84-AC39-C15E07E6CC55}" srcOrd="1" destOrd="0" parTransId="{B6E9354C-23A5-4E15-B305-B4A50014785B}" sibTransId="{2F5C854B-CE19-4899-9397-2D9315205325}"/>
    <dgm:cxn modelId="{D4A2C4D0-0DD8-4D67-9C22-BBF7A5236D08}" type="presOf" srcId="{679991A7-D44E-4C84-AC39-C15E07E6CC55}" destId="{3F4A4EE8-51CC-4C5A-904B-D148B00C98AA}" srcOrd="0" destOrd="1" presId="urn:microsoft.com/office/officeart/2005/8/layout/hList1"/>
    <dgm:cxn modelId="{A5B8174A-E2E9-4E79-A8D5-C8B547CDAE00}" srcId="{53DF89DE-63C4-47F5-83B5-05E024475EAC}" destId="{5E18BA55-0E2B-4495-8BD1-4270FDFF7682}" srcOrd="0" destOrd="0" parTransId="{E424DA1A-2F66-42B1-88AC-5CF19697C0F7}" sibTransId="{7D85B563-D31B-4CCA-A6AA-230C43AFBEEC}"/>
    <dgm:cxn modelId="{920CFE83-CE5C-41BF-AEFE-DBD5577FF842}" type="presOf" srcId="{53DF89DE-63C4-47F5-83B5-05E024475EAC}" destId="{2B5F290D-7F0A-4DE2-83D1-60CE43F515F9}" srcOrd="0" destOrd="0" presId="urn:microsoft.com/office/officeart/2005/8/layout/hList1"/>
    <dgm:cxn modelId="{8BBD681F-D5CF-4DDB-9B26-31A169DDE04B}" type="presParOf" srcId="{315FCF1B-1A97-4EA8-AA77-A955721E2948}" destId="{34473794-D863-4F44-A1C4-DA447A216EE6}" srcOrd="0" destOrd="0" presId="urn:microsoft.com/office/officeart/2005/8/layout/hList1"/>
    <dgm:cxn modelId="{0C2CE11F-5CE2-4847-BFF2-3D900A38F94B}" type="presParOf" srcId="{34473794-D863-4F44-A1C4-DA447A216EE6}" destId="{2B5F290D-7F0A-4DE2-83D1-60CE43F515F9}" srcOrd="0" destOrd="0" presId="urn:microsoft.com/office/officeart/2005/8/layout/hList1"/>
    <dgm:cxn modelId="{158B9E34-2368-47D0-BC54-3F4D0EAFA974}" type="presParOf" srcId="{34473794-D863-4F44-A1C4-DA447A216EE6}" destId="{C6F8FF46-3F89-416E-9CB8-733DAEED5C7E}" srcOrd="1" destOrd="0" presId="urn:microsoft.com/office/officeart/2005/8/layout/hList1"/>
    <dgm:cxn modelId="{97852043-2B08-4FFF-B0B1-E82CE7A18B45}" type="presParOf" srcId="{315FCF1B-1A97-4EA8-AA77-A955721E2948}" destId="{4F3AB6C0-E148-4F16-9CA4-B7DB624E6059}" srcOrd="1" destOrd="0" presId="urn:microsoft.com/office/officeart/2005/8/layout/hList1"/>
    <dgm:cxn modelId="{4B2E9117-E581-482B-BE86-DBF92E18E646}" type="presParOf" srcId="{315FCF1B-1A97-4EA8-AA77-A955721E2948}" destId="{C1CBDBEF-A777-4318-AAB1-6127795D30BF}" srcOrd="2" destOrd="0" presId="urn:microsoft.com/office/officeart/2005/8/layout/hList1"/>
    <dgm:cxn modelId="{9B317D65-1BAC-4F03-BAEC-CC3AF077C4FA}" type="presParOf" srcId="{C1CBDBEF-A777-4318-AAB1-6127795D30BF}" destId="{7EE4A0D3-186F-4399-96B3-48ABE9F44D1C}" srcOrd="0" destOrd="0" presId="urn:microsoft.com/office/officeart/2005/8/layout/hList1"/>
    <dgm:cxn modelId="{514E6B05-A7DF-4AC0-9741-0FA3791BF4B0}" type="presParOf" srcId="{C1CBDBEF-A777-4318-AAB1-6127795D30BF}" destId="{3F4A4EE8-51CC-4C5A-904B-D148B00C98AA}"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9D1B3-6A53-4040-8152-512F5D5EA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FD257CD-A16A-4215-8181-232E6EBFB18F}">
      <dgm:prSet phldrT="[Text]"/>
      <dgm:spPr/>
      <dgm:t>
        <a:bodyPr/>
        <a:lstStyle/>
        <a:p>
          <a:r>
            <a:rPr lang="en-US" dirty="0" smtClean="0"/>
            <a:t>Positives</a:t>
          </a:r>
          <a:endParaRPr lang="en-US" dirty="0"/>
        </a:p>
      </dgm:t>
    </dgm:pt>
    <dgm:pt modelId="{E625651B-806E-4201-9CCF-3A149D340463}" type="parTrans" cxnId="{1C6E9DE1-96CD-4319-B033-61F467CEB200}">
      <dgm:prSet/>
      <dgm:spPr/>
      <dgm:t>
        <a:bodyPr/>
        <a:lstStyle/>
        <a:p>
          <a:endParaRPr lang="en-US"/>
        </a:p>
      </dgm:t>
    </dgm:pt>
    <dgm:pt modelId="{9119B6BE-3F1F-4539-990B-E6753CAA17CF}" type="sibTrans" cxnId="{1C6E9DE1-96CD-4319-B033-61F467CEB200}">
      <dgm:prSet/>
      <dgm:spPr/>
      <dgm:t>
        <a:bodyPr/>
        <a:lstStyle/>
        <a:p>
          <a:endParaRPr lang="en-US"/>
        </a:p>
      </dgm:t>
    </dgm:pt>
    <dgm:pt modelId="{ECD0AB8B-CF77-44E0-84F7-327B04B303D9}">
      <dgm:prSet phldrT="[Text]"/>
      <dgm:spPr/>
      <dgm:t>
        <a:bodyPr/>
        <a:lstStyle/>
        <a:p>
          <a:r>
            <a:rPr lang="en-US" dirty="0" smtClean="0"/>
            <a:t>Good historic district</a:t>
          </a:r>
          <a:endParaRPr lang="en-US" dirty="0"/>
        </a:p>
      </dgm:t>
    </dgm:pt>
    <dgm:pt modelId="{24818498-2FC8-4205-8C03-7F72FCC3EFB9}" type="parTrans" cxnId="{876A8F4B-E33D-48CA-BED3-FCEB8BD2CE9C}">
      <dgm:prSet/>
      <dgm:spPr/>
      <dgm:t>
        <a:bodyPr/>
        <a:lstStyle/>
        <a:p>
          <a:endParaRPr lang="en-US"/>
        </a:p>
      </dgm:t>
    </dgm:pt>
    <dgm:pt modelId="{4F064150-3CD0-463F-A451-FAC86B8A38B4}" type="sibTrans" cxnId="{876A8F4B-E33D-48CA-BED3-FCEB8BD2CE9C}">
      <dgm:prSet/>
      <dgm:spPr/>
      <dgm:t>
        <a:bodyPr/>
        <a:lstStyle/>
        <a:p>
          <a:endParaRPr lang="en-US"/>
        </a:p>
      </dgm:t>
    </dgm:pt>
    <dgm:pt modelId="{F08EA804-7CB9-4992-95B0-CCC3DB9FA5F0}">
      <dgm:prSet phldrT="[Text]"/>
      <dgm:spPr/>
      <dgm:t>
        <a:bodyPr/>
        <a:lstStyle/>
        <a:p>
          <a:r>
            <a:rPr lang="en-US" dirty="0" smtClean="0"/>
            <a:t>Negatives</a:t>
          </a:r>
          <a:endParaRPr lang="en-US" dirty="0"/>
        </a:p>
      </dgm:t>
    </dgm:pt>
    <dgm:pt modelId="{91E92F80-ED4B-41CA-90FE-E51BA50AD8AB}" type="parTrans" cxnId="{6D3D36F5-7A3D-4420-A7C4-26C8D9CB9A12}">
      <dgm:prSet/>
      <dgm:spPr/>
      <dgm:t>
        <a:bodyPr/>
        <a:lstStyle/>
        <a:p>
          <a:endParaRPr lang="en-US"/>
        </a:p>
      </dgm:t>
    </dgm:pt>
    <dgm:pt modelId="{659E63A9-7809-47DA-81CB-019C0C9A214F}" type="sibTrans" cxnId="{6D3D36F5-7A3D-4420-A7C4-26C8D9CB9A12}">
      <dgm:prSet/>
      <dgm:spPr/>
      <dgm:t>
        <a:bodyPr/>
        <a:lstStyle/>
        <a:p>
          <a:endParaRPr lang="en-US"/>
        </a:p>
      </dgm:t>
    </dgm:pt>
    <dgm:pt modelId="{A23BBBD7-DCEC-4FE3-B5AA-96B097B31C33}">
      <dgm:prSet phldrT="[Text]"/>
      <dgm:spPr/>
      <dgm:t>
        <a:bodyPr/>
        <a:lstStyle/>
        <a:p>
          <a:r>
            <a:rPr lang="en-US" dirty="0" smtClean="0"/>
            <a:t>Amenities like sidewalks are not uniformed</a:t>
          </a:r>
          <a:endParaRPr lang="en-US" dirty="0"/>
        </a:p>
      </dgm:t>
    </dgm:pt>
    <dgm:pt modelId="{3D6790A2-39C0-491F-A12D-5401AE3FFE40}" type="parTrans" cxnId="{DB187B84-0146-44D8-8403-A50751AD1AC3}">
      <dgm:prSet/>
      <dgm:spPr/>
      <dgm:t>
        <a:bodyPr/>
        <a:lstStyle/>
        <a:p>
          <a:endParaRPr lang="en-US"/>
        </a:p>
      </dgm:t>
    </dgm:pt>
    <dgm:pt modelId="{C1A1E42C-B7B3-41A1-BAF3-6133E4AB5B80}" type="sibTrans" cxnId="{DB187B84-0146-44D8-8403-A50751AD1AC3}">
      <dgm:prSet/>
      <dgm:spPr/>
      <dgm:t>
        <a:bodyPr/>
        <a:lstStyle/>
        <a:p>
          <a:endParaRPr lang="en-US"/>
        </a:p>
      </dgm:t>
    </dgm:pt>
    <dgm:pt modelId="{401B385C-1EE6-4F9B-A280-E6184DDFBFC2}">
      <dgm:prSet phldrT="[Text]"/>
      <dgm:spPr/>
      <dgm:t>
        <a:bodyPr/>
        <a:lstStyle/>
        <a:p>
          <a:r>
            <a:rPr lang="en-US" dirty="0" smtClean="0"/>
            <a:t>Streets are of human scale</a:t>
          </a:r>
          <a:endParaRPr lang="en-US" dirty="0"/>
        </a:p>
      </dgm:t>
    </dgm:pt>
    <dgm:pt modelId="{A4B649F9-775C-478A-BDF7-CBB4D1E94F03}" type="parTrans" cxnId="{DEDBE760-B0DF-4945-B51B-3D9D1FF50A09}">
      <dgm:prSet/>
      <dgm:spPr/>
      <dgm:t>
        <a:bodyPr/>
        <a:lstStyle/>
        <a:p>
          <a:endParaRPr lang="en-US"/>
        </a:p>
      </dgm:t>
    </dgm:pt>
    <dgm:pt modelId="{9BD3596E-DBBB-434C-BA87-A5CBABB32A90}" type="sibTrans" cxnId="{DEDBE760-B0DF-4945-B51B-3D9D1FF50A09}">
      <dgm:prSet/>
      <dgm:spPr/>
      <dgm:t>
        <a:bodyPr/>
        <a:lstStyle/>
        <a:p>
          <a:endParaRPr lang="en-US"/>
        </a:p>
      </dgm:t>
    </dgm:pt>
    <dgm:pt modelId="{247DA4C6-473B-4AD0-890D-2459A6280979}">
      <dgm:prSet phldrT="[Text]"/>
      <dgm:spPr/>
      <dgm:t>
        <a:bodyPr/>
        <a:lstStyle/>
        <a:p>
          <a:r>
            <a:rPr lang="en-US" dirty="0" smtClean="0"/>
            <a:t>Excellent buildings design and placement, in line with the city’s colonial vintage</a:t>
          </a:r>
        </a:p>
        <a:p>
          <a:endParaRPr lang="en-US" dirty="0"/>
        </a:p>
      </dgm:t>
    </dgm:pt>
    <dgm:pt modelId="{66AAE3B6-1518-429A-A035-01D91D6F76CA}" type="parTrans" cxnId="{9585081A-7350-4AB2-BD83-DA89B25A26A1}">
      <dgm:prSet/>
      <dgm:spPr/>
      <dgm:t>
        <a:bodyPr/>
        <a:lstStyle/>
        <a:p>
          <a:endParaRPr lang="en-US"/>
        </a:p>
      </dgm:t>
    </dgm:pt>
    <dgm:pt modelId="{F0DCF704-0347-43C8-97DA-53EEC844F03F}" type="sibTrans" cxnId="{9585081A-7350-4AB2-BD83-DA89B25A26A1}">
      <dgm:prSet/>
      <dgm:spPr/>
      <dgm:t>
        <a:bodyPr/>
        <a:lstStyle/>
        <a:p>
          <a:endParaRPr lang="en-US"/>
        </a:p>
      </dgm:t>
    </dgm:pt>
    <dgm:pt modelId="{6F09BE32-D38C-4EA3-8FF0-B21BDE03884C}">
      <dgm:prSet phldrT="[Text]"/>
      <dgm:spPr/>
      <dgm:t>
        <a:bodyPr/>
        <a:lstStyle/>
        <a:p>
          <a:endParaRPr lang="en-US" dirty="0"/>
        </a:p>
      </dgm:t>
    </dgm:pt>
    <dgm:pt modelId="{FE145BF1-48DE-4747-8AAC-67649E04D32B}" type="parTrans" cxnId="{AE2477E9-BBD3-45C1-B613-9C4F22C4BCF4}">
      <dgm:prSet/>
      <dgm:spPr/>
      <dgm:t>
        <a:bodyPr/>
        <a:lstStyle/>
        <a:p>
          <a:endParaRPr lang="en-US"/>
        </a:p>
      </dgm:t>
    </dgm:pt>
    <dgm:pt modelId="{21A6C5D7-C720-437B-A2A9-4E73B6A06A1A}" type="sibTrans" cxnId="{AE2477E9-BBD3-45C1-B613-9C4F22C4BCF4}">
      <dgm:prSet/>
      <dgm:spPr/>
      <dgm:t>
        <a:bodyPr/>
        <a:lstStyle/>
        <a:p>
          <a:endParaRPr lang="en-US"/>
        </a:p>
      </dgm:t>
    </dgm:pt>
    <dgm:pt modelId="{833A42C9-4ABF-49D4-9DA6-4A4B6C913565}">
      <dgm:prSet phldrT="[Text]"/>
      <dgm:spPr/>
      <dgm:t>
        <a:bodyPr/>
        <a:lstStyle/>
        <a:p>
          <a:r>
            <a:rPr lang="en-US" dirty="0" smtClean="0"/>
            <a:t>Deteriorating conditions of buildings </a:t>
          </a:r>
          <a:endParaRPr lang="en-US" dirty="0"/>
        </a:p>
      </dgm:t>
    </dgm:pt>
    <dgm:pt modelId="{5E4F6F99-B6E9-45F3-9D11-96C0BA70D83B}" type="parTrans" cxnId="{C171020B-7B64-4DB4-B9EF-0BAC48679CA3}">
      <dgm:prSet/>
      <dgm:spPr/>
      <dgm:t>
        <a:bodyPr/>
        <a:lstStyle/>
        <a:p>
          <a:endParaRPr lang="en-US"/>
        </a:p>
      </dgm:t>
    </dgm:pt>
    <dgm:pt modelId="{5C7BB0BF-EC75-4C58-9001-AC05490CB320}" type="sibTrans" cxnId="{C171020B-7B64-4DB4-B9EF-0BAC48679CA3}">
      <dgm:prSet/>
      <dgm:spPr/>
      <dgm:t>
        <a:bodyPr/>
        <a:lstStyle/>
        <a:p>
          <a:endParaRPr lang="en-US"/>
        </a:p>
      </dgm:t>
    </dgm:pt>
    <dgm:pt modelId="{30293B8E-E775-4CB4-83EE-1FE030BD6584}" type="pres">
      <dgm:prSet presAssocID="{BC69D1B3-6A53-4040-8152-512F5D5EAD9D}" presName="Name0" presStyleCnt="0">
        <dgm:presLayoutVars>
          <dgm:dir/>
          <dgm:animLvl val="lvl"/>
          <dgm:resizeHandles val="exact"/>
        </dgm:presLayoutVars>
      </dgm:prSet>
      <dgm:spPr/>
      <dgm:t>
        <a:bodyPr/>
        <a:lstStyle/>
        <a:p>
          <a:endParaRPr lang="en-US"/>
        </a:p>
      </dgm:t>
    </dgm:pt>
    <dgm:pt modelId="{F066D93C-F323-499D-87DE-CEBB6D8D934C}" type="pres">
      <dgm:prSet presAssocID="{BFD257CD-A16A-4215-8181-232E6EBFB18F}" presName="composite" presStyleCnt="0"/>
      <dgm:spPr/>
    </dgm:pt>
    <dgm:pt modelId="{72FBFB90-982E-49B8-BEDE-36ECC33572BF}" type="pres">
      <dgm:prSet presAssocID="{BFD257CD-A16A-4215-8181-232E6EBFB18F}" presName="parTx" presStyleLbl="alignNode1" presStyleIdx="0" presStyleCnt="2">
        <dgm:presLayoutVars>
          <dgm:chMax val="0"/>
          <dgm:chPref val="0"/>
          <dgm:bulletEnabled val="1"/>
        </dgm:presLayoutVars>
      </dgm:prSet>
      <dgm:spPr/>
      <dgm:t>
        <a:bodyPr/>
        <a:lstStyle/>
        <a:p>
          <a:endParaRPr lang="en-US"/>
        </a:p>
      </dgm:t>
    </dgm:pt>
    <dgm:pt modelId="{A447BB46-C3AB-4532-A060-D9B34D3860FE}" type="pres">
      <dgm:prSet presAssocID="{BFD257CD-A16A-4215-8181-232E6EBFB18F}" presName="desTx" presStyleLbl="alignAccFollowNode1" presStyleIdx="0" presStyleCnt="2" custScaleY="105760" custLinFactNeighborX="-103" custLinFactNeighborY="3196">
        <dgm:presLayoutVars>
          <dgm:bulletEnabled val="1"/>
        </dgm:presLayoutVars>
      </dgm:prSet>
      <dgm:spPr/>
      <dgm:t>
        <a:bodyPr/>
        <a:lstStyle/>
        <a:p>
          <a:endParaRPr lang="en-US"/>
        </a:p>
      </dgm:t>
    </dgm:pt>
    <dgm:pt modelId="{A9309602-660A-449D-B30C-5632B538F88C}" type="pres">
      <dgm:prSet presAssocID="{9119B6BE-3F1F-4539-990B-E6753CAA17CF}" presName="space" presStyleCnt="0"/>
      <dgm:spPr/>
    </dgm:pt>
    <dgm:pt modelId="{656AE2F8-7921-4D3F-8BCB-837845411B24}" type="pres">
      <dgm:prSet presAssocID="{F08EA804-7CB9-4992-95B0-CCC3DB9FA5F0}" presName="composite" presStyleCnt="0"/>
      <dgm:spPr/>
    </dgm:pt>
    <dgm:pt modelId="{AD0D1ABF-BB30-4191-A0D4-7966661B8A7D}" type="pres">
      <dgm:prSet presAssocID="{F08EA804-7CB9-4992-95B0-CCC3DB9FA5F0}" presName="parTx" presStyleLbl="alignNode1" presStyleIdx="1" presStyleCnt="2">
        <dgm:presLayoutVars>
          <dgm:chMax val="0"/>
          <dgm:chPref val="0"/>
          <dgm:bulletEnabled val="1"/>
        </dgm:presLayoutVars>
      </dgm:prSet>
      <dgm:spPr/>
      <dgm:t>
        <a:bodyPr/>
        <a:lstStyle/>
        <a:p>
          <a:endParaRPr lang="en-US"/>
        </a:p>
      </dgm:t>
    </dgm:pt>
    <dgm:pt modelId="{D18CFE9D-05D8-43EF-A1C9-A54E1627D778}" type="pres">
      <dgm:prSet presAssocID="{F08EA804-7CB9-4992-95B0-CCC3DB9FA5F0}" presName="desTx" presStyleLbl="alignAccFollowNode1" presStyleIdx="1" presStyleCnt="2" custScaleY="104160" custLinFactNeighborX="-723" custLinFactNeighborY="1996">
        <dgm:presLayoutVars>
          <dgm:bulletEnabled val="1"/>
        </dgm:presLayoutVars>
      </dgm:prSet>
      <dgm:spPr/>
      <dgm:t>
        <a:bodyPr/>
        <a:lstStyle/>
        <a:p>
          <a:endParaRPr lang="en-US"/>
        </a:p>
      </dgm:t>
    </dgm:pt>
  </dgm:ptLst>
  <dgm:cxnLst>
    <dgm:cxn modelId="{AE2477E9-BBD3-45C1-B613-9C4F22C4BCF4}" srcId="{F08EA804-7CB9-4992-95B0-CCC3DB9FA5F0}" destId="{6F09BE32-D38C-4EA3-8FF0-B21BDE03884C}" srcOrd="2" destOrd="0" parTransId="{FE145BF1-48DE-4747-8AAC-67649E04D32B}" sibTransId="{21A6C5D7-C720-437B-A2A9-4E73B6A06A1A}"/>
    <dgm:cxn modelId="{26873C85-BCB7-480E-863D-6A4772BD6C4F}" type="presOf" srcId="{401B385C-1EE6-4F9B-A280-E6184DDFBFC2}" destId="{A447BB46-C3AB-4532-A060-D9B34D3860FE}" srcOrd="0" destOrd="1" presId="urn:microsoft.com/office/officeart/2005/8/layout/hList1"/>
    <dgm:cxn modelId="{9585081A-7350-4AB2-BD83-DA89B25A26A1}" srcId="{BFD257CD-A16A-4215-8181-232E6EBFB18F}" destId="{247DA4C6-473B-4AD0-890D-2459A6280979}" srcOrd="2" destOrd="0" parTransId="{66AAE3B6-1518-429A-A035-01D91D6F76CA}" sibTransId="{F0DCF704-0347-43C8-97DA-53EEC844F03F}"/>
    <dgm:cxn modelId="{1C6E9DE1-96CD-4319-B033-61F467CEB200}" srcId="{BC69D1B3-6A53-4040-8152-512F5D5EAD9D}" destId="{BFD257CD-A16A-4215-8181-232E6EBFB18F}" srcOrd="0" destOrd="0" parTransId="{E625651B-806E-4201-9CCF-3A149D340463}" sibTransId="{9119B6BE-3F1F-4539-990B-E6753CAA17CF}"/>
    <dgm:cxn modelId="{5045468E-BCFA-4325-B150-44B0EA32446D}" type="presOf" srcId="{247DA4C6-473B-4AD0-890D-2459A6280979}" destId="{A447BB46-C3AB-4532-A060-D9B34D3860FE}" srcOrd="0" destOrd="2" presId="urn:microsoft.com/office/officeart/2005/8/layout/hList1"/>
    <dgm:cxn modelId="{DB187B84-0146-44D8-8403-A50751AD1AC3}" srcId="{F08EA804-7CB9-4992-95B0-CCC3DB9FA5F0}" destId="{A23BBBD7-DCEC-4FE3-B5AA-96B097B31C33}" srcOrd="0" destOrd="0" parTransId="{3D6790A2-39C0-491F-A12D-5401AE3FFE40}" sibTransId="{C1A1E42C-B7B3-41A1-BAF3-6133E4AB5B80}"/>
    <dgm:cxn modelId="{D3E5B6F0-5542-4AF3-A695-8339B25862EA}" type="presOf" srcId="{BC69D1B3-6A53-4040-8152-512F5D5EAD9D}" destId="{30293B8E-E775-4CB4-83EE-1FE030BD6584}" srcOrd="0" destOrd="0" presId="urn:microsoft.com/office/officeart/2005/8/layout/hList1"/>
    <dgm:cxn modelId="{0F69999E-0B62-4D68-8CBA-B06CE64938F9}" type="presOf" srcId="{A23BBBD7-DCEC-4FE3-B5AA-96B097B31C33}" destId="{D18CFE9D-05D8-43EF-A1C9-A54E1627D778}" srcOrd="0" destOrd="0" presId="urn:microsoft.com/office/officeart/2005/8/layout/hList1"/>
    <dgm:cxn modelId="{C171020B-7B64-4DB4-B9EF-0BAC48679CA3}" srcId="{F08EA804-7CB9-4992-95B0-CCC3DB9FA5F0}" destId="{833A42C9-4ABF-49D4-9DA6-4A4B6C913565}" srcOrd="1" destOrd="0" parTransId="{5E4F6F99-B6E9-45F3-9D11-96C0BA70D83B}" sibTransId="{5C7BB0BF-EC75-4C58-9001-AC05490CB320}"/>
    <dgm:cxn modelId="{6D3D36F5-7A3D-4420-A7C4-26C8D9CB9A12}" srcId="{BC69D1B3-6A53-4040-8152-512F5D5EAD9D}" destId="{F08EA804-7CB9-4992-95B0-CCC3DB9FA5F0}" srcOrd="1" destOrd="0" parTransId="{91E92F80-ED4B-41CA-90FE-E51BA50AD8AB}" sibTransId="{659E63A9-7809-47DA-81CB-019C0C9A214F}"/>
    <dgm:cxn modelId="{D71D17F9-837A-4C0F-8467-6BF4344B49BA}" type="presOf" srcId="{F08EA804-7CB9-4992-95B0-CCC3DB9FA5F0}" destId="{AD0D1ABF-BB30-4191-A0D4-7966661B8A7D}" srcOrd="0" destOrd="0" presId="urn:microsoft.com/office/officeart/2005/8/layout/hList1"/>
    <dgm:cxn modelId="{A01C7DF1-8369-490E-B1D2-63079C8D0EED}" type="presOf" srcId="{6F09BE32-D38C-4EA3-8FF0-B21BDE03884C}" destId="{D18CFE9D-05D8-43EF-A1C9-A54E1627D778}" srcOrd="0" destOrd="2" presId="urn:microsoft.com/office/officeart/2005/8/layout/hList1"/>
    <dgm:cxn modelId="{DEDBE760-B0DF-4945-B51B-3D9D1FF50A09}" srcId="{BFD257CD-A16A-4215-8181-232E6EBFB18F}" destId="{401B385C-1EE6-4F9B-A280-E6184DDFBFC2}" srcOrd="1" destOrd="0" parTransId="{A4B649F9-775C-478A-BDF7-CBB4D1E94F03}" sibTransId="{9BD3596E-DBBB-434C-BA87-A5CBABB32A90}"/>
    <dgm:cxn modelId="{93ED2272-565D-4288-B7B1-25972A04D8B4}" type="presOf" srcId="{833A42C9-4ABF-49D4-9DA6-4A4B6C913565}" destId="{D18CFE9D-05D8-43EF-A1C9-A54E1627D778}" srcOrd="0" destOrd="1" presId="urn:microsoft.com/office/officeart/2005/8/layout/hList1"/>
    <dgm:cxn modelId="{289477C3-2535-41B1-97A9-5B50915C98AE}" type="presOf" srcId="{BFD257CD-A16A-4215-8181-232E6EBFB18F}" destId="{72FBFB90-982E-49B8-BEDE-36ECC33572BF}" srcOrd="0" destOrd="0" presId="urn:microsoft.com/office/officeart/2005/8/layout/hList1"/>
    <dgm:cxn modelId="{876A8F4B-E33D-48CA-BED3-FCEB8BD2CE9C}" srcId="{BFD257CD-A16A-4215-8181-232E6EBFB18F}" destId="{ECD0AB8B-CF77-44E0-84F7-327B04B303D9}" srcOrd="0" destOrd="0" parTransId="{24818498-2FC8-4205-8C03-7F72FCC3EFB9}" sibTransId="{4F064150-3CD0-463F-A451-FAC86B8A38B4}"/>
    <dgm:cxn modelId="{220C8122-36AB-4CBA-84F2-4BBF91E19274}" type="presOf" srcId="{ECD0AB8B-CF77-44E0-84F7-327B04B303D9}" destId="{A447BB46-C3AB-4532-A060-D9B34D3860FE}" srcOrd="0" destOrd="0" presId="urn:microsoft.com/office/officeart/2005/8/layout/hList1"/>
    <dgm:cxn modelId="{8B2AC5CB-ECE5-48BC-AF15-5B275268CD08}" type="presParOf" srcId="{30293B8E-E775-4CB4-83EE-1FE030BD6584}" destId="{F066D93C-F323-499D-87DE-CEBB6D8D934C}" srcOrd="0" destOrd="0" presId="urn:microsoft.com/office/officeart/2005/8/layout/hList1"/>
    <dgm:cxn modelId="{E5452461-389C-4C25-9E2A-7B9C2D6F4546}" type="presParOf" srcId="{F066D93C-F323-499D-87DE-CEBB6D8D934C}" destId="{72FBFB90-982E-49B8-BEDE-36ECC33572BF}" srcOrd="0" destOrd="0" presId="urn:microsoft.com/office/officeart/2005/8/layout/hList1"/>
    <dgm:cxn modelId="{C498CE23-A413-4E7D-96FC-474397E3CADB}" type="presParOf" srcId="{F066D93C-F323-499D-87DE-CEBB6D8D934C}" destId="{A447BB46-C3AB-4532-A060-D9B34D3860FE}" srcOrd="1" destOrd="0" presId="urn:microsoft.com/office/officeart/2005/8/layout/hList1"/>
    <dgm:cxn modelId="{68EEFFA3-BF8F-46EE-8F60-BE21E6FE02A5}" type="presParOf" srcId="{30293B8E-E775-4CB4-83EE-1FE030BD6584}" destId="{A9309602-660A-449D-B30C-5632B538F88C}" srcOrd="1" destOrd="0" presId="urn:microsoft.com/office/officeart/2005/8/layout/hList1"/>
    <dgm:cxn modelId="{966714EF-DEC1-43D0-9A43-33E7548B5B40}" type="presParOf" srcId="{30293B8E-E775-4CB4-83EE-1FE030BD6584}" destId="{656AE2F8-7921-4D3F-8BCB-837845411B24}" srcOrd="2" destOrd="0" presId="urn:microsoft.com/office/officeart/2005/8/layout/hList1"/>
    <dgm:cxn modelId="{88A03C63-8F66-4571-B92D-92E1B2ACDAEE}" type="presParOf" srcId="{656AE2F8-7921-4D3F-8BCB-837845411B24}" destId="{AD0D1ABF-BB30-4191-A0D4-7966661B8A7D}" srcOrd="0" destOrd="0" presId="urn:microsoft.com/office/officeart/2005/8/layout/hList1"/>
    <dgm:cxn modelId="{CA0477C5-E825-4BEA-B7B9-046DCA262D3B}" type="presParOf" srcId="{656AE2F8-7921-4D3F-8BCB-837845411B24}" destId="{D18CFE9D-05D8-43EF-A1C9-A54E1627D778}"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69D1B3-6A53-4040-8152-512F5D5EA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1E52BD3-2EEE-4635-BD64-1849C820D2B7}">
      <dgm:prSet/>
      <dgm:spPr/>
      <dgm:t>
        <a:bodyPr/>
        <a:lstStyle/>
        <a:p>
          <a:r>
            <a:rPr lang="en-US" dirty="0" smtClean="0"/>
            <a:t>Recommendations</a:t>
          </a:r>
          <a:endParaRPr lang="en-US" dirty="0"/>
        </a:p>
      </dgm:t>
    </dgm:pt>
    <dgm:pt modelId="{7AC590B8-ACFE-41B3-A5B1-8BE661295F6F}" type="parTrans" cxnId="{9171AB6C-8909-4E79-86F8-65D849DE858D}">
      <dgm:prSet/>
      <dgm:spPr/>
      <dgm:t>
        <a:bodyPr/>
        <a:lstStyle/>
        <a:p>
          <a:endParaRPr lang="en-US"/>
        </a:p>
      </dgm:t>
    </dgm:pt>
    <dgm:pt modelId="{F827808A-A3BC-4EEA-AEF5-910120B050E2}" type="sibTrans" cxnId="{9171AB6C-8909-4E79-86F8-65D849DE858D}">
      <dgm:prSet/>
      <dgm:spPr/>
      <dgm:t>
        <a:bodyPr/>
        <a:lstStyle/>
        <a:p>
          <a:endParaRPr lang="en-US"/>
        </a:p>
      </dgm:t>
    </dgm:pt>
    <dgm:pt modelId="{06C8E46A-DFCE-4F5B-B6FC-21010427D9FC}">
      <dgm:prSet/>
      <dgm:spPr/>
      <dgm:t>
        <a:bodyPr/>
        <a:lstStyle/>
        <a:p>
          <a:r>
            <a:rPr lang="en-US" dirty="0" smtClean="0"/>
            <a:t>Implement relevant recommendations from the Emergency Plan and the ICOMOS Advisory Report in</a:t>
          </a:r>
          <a:endParaRPr lang="en-US" dirty="0"/>
        </a:p>
      </dgm:t>
    </dgm:pt>
    <dgm:pt modelId="{0A05E5E4-B968-46A1-A8B8-BA9AF5FD372F}" type="parTrans" cxnId="{1BDBD90B-CB9C-4832-B883-8524188DA853}">
      <dgm:prSet/>
      <dgm:spPr/>
      <dgm:t>
        <a:bodyPr/>
        <a:lstStyle/>
        <a:p>
          <a:endParaRPr lang="en-US"/>
        </a:p>
      </dgm:t>
    </dgm:pt>
    <dgm:pt modelId="{F1E70A7C-423A-46E0-A5F5-71128F69B48E}" type="sibTrans" cxnId="{1BDBD90B-CB9C-4832-B883-8524188DA853}">
      <dgm:prSet/>
      <dgm:spPr/>
      <dgm:t>
        <a:bodyPr/>
        <a:lstStyle/>
        <a:p>
          <a:endParaRPr lang="en-US"/>
        </a:p>
      </dgm:t>
    </dgm:pt>
    <dgm:pt modelId="{127ED990-B5F8-46B4-BFD7-7917B30F4CD6}">
      <dgm:prSet/>
      <dgm:spPr/>
      <dgm:t>
        <a:bodyPr/>
        <a:lstStyle/>
        <a:p>
          <a:r>
            <a:rPr lang="en-US" dirty="0" smtClean="0"/>
            <a:t>Improve pedestrian-oriented businesses</a:t>
          </a:r>
          <a:endParaRPr lang="en-US" dirty="0"/>
        </a:p>
      </dgm:t>
    </dgm:pt>
    <dgm:pt modelId="{CFE1037D-0844-4B55-8273-4484BC7B16AC}" type="parTrans" cxnId="{CF5BF76E-B56F-4C52-9195-28E61A9C68A5}">
      <dgm:prSet/>
      <dgm:spPr/>
      <dgm:t>
        <a:bodyPr/>
        <a:lstStyle/>
        <a:p>
          <a:endParaRPr lang="en-US"/>
        </a:p>
      </dgm:t>
    </dgm:pt>
    <dgm:pt modelId="{D864CEAD-1460-4BEA-841A-A4540C9BB780}" type="sibTrans" cxnId="{CF5BF76E-B56F-4C52-9195-28E61A9C68A5}">
      <dgm:prSet/>
      <dgm:spPr/>
      <dgm:t>
        <a:bodyPr/>
        <a:lstStyle/>
        <a:p>
          <a:endParaRPr lang="en-US"/>
        </a:p>
      </dgm:t>
    </dgm:pt>
    <dgm:pt modelId="{EBF189AF-D854-4583-8ED5-E22A49506C53}">
      <dgm:prSet/>
      <dgm:spPr/>
      <dgm:t>
        <a:bodyPr/>
        <a:lstStyle/>
        <a:p>
          <a:r>
            <a:rPr lang="en-US" dirty="0" smtClean="0"/>
            <a:t>Review public transportation systems and suggest improvement to routes, stops, and promotion that would facilitate pedestrian usage; locate public transit vehicles in a covered, permanent building rather than in a vacant lot exposed to the sun</a:t>
          </a:r>
          <a:endParaRPr lang="en-US" dirty="0"/>
        </a:p>
      </dgm:t>
    </dgm:pt>
    <dgm:pt modelId="{0492139B-6FBC-4287-B7A0-E9B9BA8E703C}" type="parTrans" cxnId="{C994B5D1-9F35-40CA-BA30-019F126F28D0}">
      <dgm:prSet/>
      <dgm:spPr/>
      <dgm:t>
        <a:bodyPr/>
        <a:lstStyle/>
        <a:p>
          <a:endParaRPr lang="en-US"/>
        </a:p>
      </dgm:t>
    </dgm:pt>
    <dgm:pt modelId="{D90259D6-0E01-4AD2-9EBD-8F0D9B03B322}" type="sibTrans" cxnId="{C994B5D1-9F35-40CA-BA30-019F126F28D0}">
      <dgm:prSet/>
      <dgm:spPr/>
      <dgm:t>
        <a:bodyPr/>
        <a:lstStyle/>
        <a:p>
          <a:endParaRPr lang="en-US"/>
        </a:p>
      </dgm:t>
    </dgm:pt>
    <dgm:pt modelId="{D8B976FC-35AE-4CD3-A1F2-895DD2641491}">
      <dgm:prSet/>
      <dgm:spPr/>
      <dgm:t>
        <a:bodyPr/>
        <a:lstStyle/>
        <a:p>
          <a:r>
            <a:rPr lang="en-US" dirty="0" smtClean="0"/>
            <a:t>Consider a fixed-route circulator system within the city center in order to complement walking as a means of navigating Paramaribo</a:t>
          </a:r>
          <a:endParaRPr lang="en-US" dirty="0"/>
        </a:p>
      </dgm:t>
    </dgm:pt>
    <dgm:pt modelId="{2E8267DD-01B7-46C6-BCC7-E6E665F8ECA1}" type="parTrans" cxnId="{AA606591-D52B-43B4-ACEA-2AEE25FCD531}">
      <dgm:prSet/>
      <dgm:spPr/>
      <dgm:t>
        <a:bodyPr/>
        <a:lstStyle/>
        <a:p>
          <a:endParaRPr lang="en-US"/>
        </a:p>
      </dgm:t>
    </dgm:pt>
    <dgm:pt modelId="{F57EF4B3-A02C-4D13-972A-111C7A99DBB8}" type="sibTrans" cxnId="{AA606591-D52B-43B4-ACEA-2AEE25FCD531}">
      <dgm:prSet/>
      <dgm:spPr/>
      <dgm:t>
        <a:bodyPr/>
        <a:lstStyle/>
        <a:p>
          <a:endParaRPr lang="en-US"/>
        </a:p>
      </dgm:t>
    </dgm:pt>
    <dgm:pt modelId="{52E18A23-0828-416C-B531-ADF9E7E1B992}">
      <dgm:prSet/>
      <dgm:spPr/>
      <dgm:t>
        <a:bodyPr/>
        <a:lstStyle/>
        <a:p>
          <a:r>
            <a:rPr lang="en-US" dirty="0" smtClean="0"/>
            <a:t>Focus on better connections between the historic center and the waterfront in order to improve the overall urban fabric of the Inner City</a:t>
          </a:r>
          <a:endParaRPr lang="en-US" dirty="0"/>
        </a:p>
      </dgm:t>
    </dgm:pt>
    <dgm:pt modelId="{8F46F0F4-019A-4954-BA9F-3C211DDAFFF1}" type="parTrans" cxnId="{473A27F2-FE43-4817-8418-9549D394DF39}">
      <dgm:prSet/>
      <dgm:spPr/>
      <dgm:t>
        <a:bodyPr/>
        <a:lstStyle/>
        <a:p>
          <a:endParaRPr lang="en-US"/>
        </a:p>
      </dgm:t>
    </dgm:pt>
    <dgm:pt modelId="{51CA95D9-0BF1-459C-B6DD-35FE987723FD}" type="sibTrans" cxnId="{473A27F2-FE43-4817-8418-9549D394DF39}">
      <dgm:prSet/>
      <dgm:spPr/>
      <dgm:t>
        <a:bodyPr/>
        <a:lstStyle/>
        <a:p>
          <a:endParaRPr lang="en-US"/>
        </a:p>
      </dgm:t>
    </dgm:pt>
    <dgm:pt modelId="{70F75EB0-545C-4B99-9325-F954B58F6854}">
      <dgm:prSet/>
      <dgm:spPr/>
      <dgm:t>
        <a:bodyPr/>
        <a:lstStyle/>
        <a:p>
          <a:r>
            <a:rPr lang="en-US" dirty="0" smtClean="0"/>
            <a:t>Update way-finding signage to encourage walking</a:t>
          </a:r>
          <a:endParaRPr lang="en-US" dirty="0"/>
        </a:p>
      </dgm:t>
    </dgm:pt>
    <dgm:pt modelId="{3D6CA119-D0AA-4860-8435-717CBE24B26F}" type="parTrans" cxnId="{BC8BA6F3-C4A1-433C-B0AD-F10826C964DC}">
      <dgm:prSet/>
      <dgm:spPr/>
      <dgm:t>
        <a:bodyPr/>
        <a:lstStyle/>
        <a:p>
          <a:endParaRPr lang="en-US"/>
        </a:p>
      </dgm:t>
    </dgm:pt>
    <dgm:pt modelId="{14D1DB53-FC4E-4D4D-801A-29388743B24C}" type="sibTrans" cxnId="{BC8BA6F3-C4A1-433C-B0AD-F10826C964DC}">
      <dgm:prSet/>
      <dgm:spPr/>
      <dgm:t>
        <a:bodyPr/>
        <a:lstStyle/>
        <a:p>
          <a:endParaRPr lang="en-US"/>
        </a:p>
      </dgm:t>
    </dgm:pt>
    <dgm:pt modelId="{34428AFE-5CE5-471F-A15D-1658A40DA0BC}">
      <dgm:prSet/>
      <dgm:spPr/>
      <dgm:t>
        <a:bodyPr/>
        <a:lstStyle/>
        <a:p>
          <a:r>
            <a:rPr lang="en-US" dirty="0" smtClean="0"/>
            <a:t>Build on existing biking culture using signage, promotion, access to bikes, and bike infrastructure.</a:t>
          </a:r>
          <a:endParaRPr lang="en-US" dirty="0"/>
        </a:p>
      </dgm:t>
    </dgm:pt>
    <dgm:pt modelId="{A0450645-0482-4978-8957-C7878EB73B6D}" type="parTrans" cxnId="{FE51F4E4-D08E-4605-B2A3-BBE1822310A7}">
      <dgm:prSet/>
      <dgm:spPr/>
      <dgm:t>
        <a:bodyPr/>
        <a:lstStyle/>
        <a:p>
          <a:endParaRPr lang="en-US"/>
        </a:p>
      </dgm:t>
    </dgm:pt>
    <dgm:pt modelId="{5D6D3E74-F861-4838-A25B-DC690793A467}" type="sibTrans" cxnId="{FE51F4E4-D08E-4605-B2A3-BBE1822310A7}">
      <dgm:prSet/>
      <dgm:spPr/>
      <dgm:t>
        <a:bodyPr/>
        <a:lstStyle/>
        <a:p>
          <a:endParaRPr lang="en-US"/>
        </a:p>
      </dgm:t>
    </dgm:pt>
    <dgm:pt modelId="{A3409667-3F7F-4FDB-AB26-B6964EB68927}">
      <dgm:prSet/>
      <dgm:spPr/>
      <dgm:t>
        <a:bodyPr/>
        <a:lstStyle/>
        <a:p>
          <a:r>
            <a:rPr lang="en-US" dirty="0" smtClean="0"/>
            <a:t>Use the canal system as a secondary pedestrian route, which has the potential to serve as green infrastructure</a:t>
          </a:r>
          <a:endParaRPr lang="en-US" dirty="0"/>
        </a:p>
      </dgm:t>
    </dgm:pt>
    <dgm:pt modelId="{DD211E3D-4F51-4D72-9A7C-4A8A127D8D00}" type="parTrans" cxnId="{0DD1191D-3135-4086-8FB7-B0BB5B3B63BB}">
      <dgm:prSet/>
      <dgm:spPr/>
      <dgm:t>
        <a:bodyPr/>
        <a:lstStyle/>
        <a:p>
          <a:endParaRPr lang="en-US"/>
        </a:p>
      </dgm:t>
    </dgm:pt>
    <dgm:pt modelId="{CDEE3ECD-83A6-4895-B3C6-7BB53B94404B}" type="sibTrans" cxnId="{0DD1191D-3135-4086-8FB7-B0BB5B3B63BB}">
      <dgm:prSet/>
      <dgm:spPr/>
      <dgm:t>
        <a:bodyPr/>
        <a:lstStyle/>
        <a:p>
          <a:endParaRPr lang="en-US"/>
        </a:p>
      </dgm:t>
    </dgm:pt>
    <dgm:pt modelId="{73A5A4CE-7318-421B-B49B-86E4A86F25C6}">
      <dgm:prSet/>
      <dgm:spPr/>
      <dgm:t>
        <a:bodyPr/>
        <a:lstStyle/>
        <a:p>
          <a:r>
            <a:rPr lang="en-US" dirty="0" smtClean="0"/>
            <a:t>Review parking and traffic management in an integrated manner</a:t>
          </a:r>
          <a:endParaRPr lang="en-US" dirty="0"/>
        </a:p>
      </dgm:t>
    </dgm:pt>
    <dgm:pt modelId="{22F29AFA-D407-4C9D-9E07-008E4D97AF90}" type="parTrans" cxnId="{4B4F2B11-83D9-47A0-855B-B07650BBB770}">
      <dgm:prSet/>
      <dgm:spPr/>
      <dgm:t>
        <a:bodyPr/>
        <a:lstStyle/>
        <a:p>
          <a:endParaRPr lang="en-US"/>
        </a:p>
      </dgm:t>
    </dgm:pt>
    <dgm:pt modelId="{66EFCEFC-8720-4557-9672-94D601ECB6CF}" type="sibTrans" cxnId="{4B4F2B11-83D9-47A0-855B-B07650BBB770}">
      <dgm:prSet/>
      <dgm:spPr/>
      <dgm:t>
        <a:bodyPr/>
        <a:lstStyle/>
        <a:p>
          <a:endParaRPr lang="en-US"/>
        </a:p>
      </dgm:t>
    </dgm:pt>
    <dgm:pt modelId="{30293B8E-E775-4CB4-83EE-1FE030BD6584}" type="pres">
      <dgm:prSet presAssocID="{BC69D1B3-6A53-4040-8152-512F5D5EAD9D}" presName="Name0" presStyleCnt="0">
        <dgm:presLayoutVars>
          <dgm:dir/>
          <dgm:animLvl val="lvl"/>
          <dgm:resizeHandles val="exact"/>
        </dgm:presLayoutVars>
      </dgm:prSet>
      <dgm:spPr/>
      <dgm:t>
        <a:bodyPr/>
        <a:lstStyle/>
        <a:p>
          <a:endParaRPr lang="en-US"/>
        </a:p>
      </dgm:t>
    </dgm:pt>
    <dgm:pt modelId="{11DF7140-210B-44D6-BDB7-0B30749B8657}" type="pres">
      <dgm:prSet presAssocID="{61E52BD3-2EEE-4635-BD64-1849C820D2B7}" presName="composite" presStyleCnt="0"/>
      <dgm:spPr/>
    </dgm:pt>
    <dgm:pt modelId="{BAA58EFF-FD6B-4384-83E4-24CF2BEBF28C}" type="pres">
      <dgm:prSet presAssocID="{61E52BD3-2EEE-4635-BD64-1849C820D2B7}" presName="parTx" presStyleLbl="alignNode1" presStyleIdx="0" presStyleCnt="1">
        <dgm:presLayoutVars>
          <dgm:chMax val="0"/>
          <dgm:chPref val="0"/>
          <dgm:bulletEnabled val="1"/>
        </dgm:presLayoutVars>
      </dgm:prSet>
      <dgm:spPr/>
      <dgm:t>
        <a:bodyPr/>
        <a:lstStyle/>
        <a:p>
          <a:endParaRPr lang="en-US"/>
        </a:p>
      </dgm:t>
    </dgm:pt>
    <dgm:pt modelId="{908031A4-A918-44A1-A7F3-51E6D578D57C}" type="pres">
      <dgm:prSet presAssocID="{61E52BD3-2EEE-4635-BD64-1849C820D2B7}" presName="desTx" presStyleLbl="alignAccFollowNode1" presStyleIdx="0" presStyleCnt="1" custScaleY="88008" custLinFactNeighborY="-8060">
        <dgm:presLayoutVars>
          <dgm:bulletEnabled val="1"/>
        </dgm:presLayoutVars>
      </dgm:prSet>
      <dgm:spPr/>
      <dgm:t>
        <a:bodyPr/>
        <a:lstStyle/>
        <a:p>
          <a:endParaRPr lang="en-US"/>
        </a:p>
      </dgm:t>
    </dgm:pt>
  </dgm:ptLst>
  <dgm:cxnLst>
    <dgm:cxn modelId="{994592DD-334C-4DEB-961D-B40C2B735721}" type="presOf" srcId="{61E52BD3-2EEE-4635-BD64-1849C820D2B7}" destId="{BAA58EFF-FD6B-4384-83E4-24CF2BEBF28C}" srcOrd="0" destOrd="0" presId="urn:microsoft.com/office/officeart/2005/8/layout/hList1"/>
    <dgm:cxn modelId="{1AA9CD71-21EA-4E0A-A9E2-D683FB61FD82}" type="presOf" srcId="{127ED990-B5F8-46B4-BFD7-7917B30F4CD6}" destId="{908031A4-A918-44A1-A7F3-51E6D578D57C}" srcOrd="0" destOrd="2" presId="urn:microsoft.com/office/officeart/2005/8/layout/hList1"/>
    <dgm:cxn modelId="{C3372FB9-CA10-4EC1-A408-2CB650B55BDB}" type="presOf" srcId="{73A5A4CE-7318-421B-B49B-86E4A86F25C6}" destId="{908031A4-A918-44A1-A7F3-51E6D578D57C}" srcOrd="0" destOrd="5" presId="urn:microsoft.com/office/officeart/2005/8/layout/hList1"/>
    <dgm:cxn modelId="{A08660E7-868E-498A-9160-A69434A1C700}" type="presOf" srcId="{A3409667-3F7F-4FDB-AB26-B6964EB68927}" destId="{908031A4-A918-44A1-A7F3-51E6D578D57C}" srcOrd="0" destOrd="6" presId="urn:microsoft.com/office/officeart/2005/8/layout/hList1"/>
    <dgm:cxn modelId="{1F0900DD-37C6-4FC5-8A7E-A41EF57CAE81}" type="presOf" srcId="{52E18A23-0828-416C-B531-ADF9E7E1B992}" destId="{908031A4-A918-44A1-A7F3-51E6D578D57C}" srcOrd="0" destOrd="1" presId="urn:microsoft.com/office/officeart/2005/8/layout/hList1"/>
    <dgm:cxn modelId="{D6138BED-DBEF-4CD1-9684-612FD1492840}" type="presOf" srcId="{D8B976FC-35AE-4CD3-A1F2-895DD2641491}" destId="{908031A4-A918-44A1-A7F3-51E6D578D57C}" srcOrd="0" destOrd="8" presId="urn:microsoft.com/office/officeart/2005/8/layout/hList1"/>
    <dgm:cxn modelId="{F39610CB-2F3E-42B5-9078-C33EC9451823}" type="presOf" srcId="{34428AFE-5CE5-471F-A15D-1658A40DA0BC}" destId="{908031A4-A918-44A1-A7F3-51E6D578D57C}" srcOrd="0" destOrd="4" presId="urn:microsoft.com/office/officeart/2005/8/layout/hList1"/>
    <dgm:cxn modelId="{9171AB6C-8909-4E79-86F8-65D849DE858D}" srcId="{BC69D1B3-6A53-4040-8152-512F5D5EAD9D}" destId="{61E52BD3-2EEE-4635-BD64-1849C820D2B7}" srcOrd="0" destOrd="0" parTransId="{7AC590B8-ACFE-41B3-A5B1-8BE661295F6F}" sibTransId="{F827808A-A3BC-4EEA-AEF5-910120B050E2}"/>
    <dgm:cxn modelId="{473A27F2-FE43-4817-8418-9549D394DF39}" srcId="{61E52BD3-2EEE-4635-BD64-1849C820D2B7}" destId="{52E18A23-0828-416C-B531-ADF9E7E1B992}" srcOrd="1" destOrd="0" parTransId="{8F46F0F4-019A-4954-BA9F-3C211DDAFFF1}" sibTransId="{51CA95D9-0BF1-459C-B6DD-35FE987723FD}"/>
    <dgm:cxn modelId="{0DD1191D-3135-4086-8FB7-B0BB5B3B63BB}" srcId="{61E52BD3-2EEE-4635-BD64-1849C820D2B7}" destId="{A3409667-3F7F-4FDB-AB26-B6964EB68927}" srcOrd="6" destOrd="0" parTransId="{DD211E3D-4F51-4D72-9A7C-4A8A127D8D00}" sibTransId="{CDEE3ECD-83A6-4895-B3C6-7BB53B94404B}"/>
    <dgm:cxn modelId="{C994B5D1-9F35-40CA-BA30-019F126F28D0}" srcId="{61E52BD3-2EEE-4635-BD64-1849C820D2B7}" destId="{EBF189AF-D854-4583-8ED5-E22A49506C53}" srcOrd="7" destOrd="0" parTransId="{0492139B-6FBC-4287-B7A0-E9B9BA8E703C}" sibTransId="{D90259D6-0E01-4AD2-9EBD-8F0D9B03B322}"/>
    <dgm:cxn modelId="{CF5BF76E-B56F-4C52-9195-28E61A9C68A5}" srcId="{61E52BD3-2EEE-4635-BD64-1849C820D2B7}" destId="{127ED990-B5F8-46B4-BFD7-7917B30F4CD6}" srcOrd="2" destOrd="0" parTransId="{CFE1037D-0844-4B55-8273-4484BC7B16AC}" sibTransId="{D864CEAD-1460-4BEA-841A-A4540C9BB780}"/>
    <dgm:cxn modelId="{AA606591-D52B-43B4-ACEA-2AEE25FCD531}" srcId="{61E52BD3-2EEE-4635-BD64-1849C820D2B7}" destId="{D8B976FC-35AE-4CD3-A1F2-895DD2641491}" srcOrd="8" destOrd="0" parTransId="{2E8267DD-01B7-46C6-BCC7-E6E665F8ECA1}" sibTransId="{F57EF4B3-A02C-4D13-972A-111C7A99DBB8}"/>
    <dgm:cxn modelId="{A43DCF8E-D6F6-44AC-9013-45542D5E2834}" type="presOf" srcId="{EBF189AF-D854-4583-8ED5-E22A49506C53}" destId="{908031A4-A918-44A1-A7F3-51E6D578D57C}" srcOrd="0" destOrd="7" presId="urn:microsoft.com/office/officeart/2005/8/layout/hList1"/>
    <dgm:cxn modelId="{FE51F4E4-D08E-4605-B2A3-BBE1822310A7}" srcId="{61E52BD3-2EEE-4635-BD64-1849C820D2B7}" destId="{34428AFE-5CE5-471F-A15D-1658A40DA0BC}" srcOrd="4" destOrd="0" parTransId="{A0450645-0482-4978-8957-C7878EB73B6D}" sibTransId="{5D6D3E74-F861-4838-A25B-DC690793A467}"/>
    <dgm:cxn modelId="{BC8BA6F3-C4A1-433C-B0AD-F10826C964DC}" srcId="{61E52BD3-2EEE-4635-BD64-1849C820D2B7}" destId="{70F75EB0-545C-4B99-9325-F954B58F6854}" srcOrd="3" destOrd="0" parTransId="{3D6CA119-D0AA-4860-8435-717CBE24B26F}" sibTransId="{14D1DB53-FC4E-4D4D-801A-29388743B24C}"/>
    <dgm:cxn modelId="{4B4F2B11-83D9-47A0-855B-B07650BBB770}" srcId="{61E52BD3-2EEE-4635-BD64-1849C820D2B7}" destId="{73A5A4CE-7318-421B-B49B-86E4A86F25C6}" srcOrd="5" destOrd="0" parTransId="{22F29AFA-D407-4C9D-9E07-008E4D97AF90}" sibTransId="{66EFCEFC-8720-4557-9672-94D601ECB6CF}"/>
    <dgm:cxn modelId="{1BDBD90B-CB9C-4832-B883-8524188DA853}" srcId="{61E52BD3-2EEE-4635-BD64-1849C820D2B7}" destId="{06C8E46A-DFCE-4F5B-B6FC-21010427D9FC}" srcOrd="0" destOrd="0" parTransId="{0A05E5E4-B968-46A1-A8B8-BA9AF5FD372F}" sibTransId="{F1E70A7C-423A-46E0-A5F5-71128F69B48E}"/>
    <dgm:cxn modelId="{D75E91B3-FBBF-46C1-B5FE-94E9FABB831B}" type="presOf" srcId="{06C8E46A-DFCE-4F5B-B6FC-21010427D9FC}" destId="{908031A4-A918-44A1-A7F3-51E6D578D57C}" srcOrd="0" destOrd="0" presId="urn:microsoft.com/office/officeart/2005/8/layout/hList1"/>
    <dgm:cxn modelId="{0F8B04F9-9E80-4E84-94F5-DBE8CD58338E}" type="presOf" srcId="{BC69D1B3-6A53-4040-8152-512F5D5EAD9D}" destId="{30293B8E-E775-4CB4-83EE-1FE030BD6584}" srcOrd="0" destOrd="0" presId="urn:microsoft.com/office/officeart/2005/8/layout/hList1"/>
    <dgm:cxn modelId="{9A131B79-D1E5-45E6-8AD1-73D7DC9737A2}" type="presOf" srcId="{70F75EB0-545C-4B99-9325-F954B58F6854}" destId="{908031A4-A918-44A1-A7F3-51E6D578D57C}" srcOrd="0" destOrd="3" presId="urn:microsoft.com/office/officeart/2005/8/layout/hList1"/>
    <dgm:cxn modelId="{4E86D9B1-92C2-465E-BD8F-880E7030CC2D}" type="presParOf" srcId="{30293B8E-E775-4CB4-83EE-1FE030BD6584}" destId="{11DF7140-210B-44D6-BDB7-0B30749B8657}" srcOrd="0" destOrd="0" presId="urn:microsoft.com/office/officeart/2005/8/layout/hList1"/>
    <dgm:cxn modelId="{5BC08633-7A5B-4A03-8561-F4EA69F1F462}" type="presParOf" srcId="{11DF7140-210B-44D6-BDB7-0B30749B8657}" destId="{BAA58EFF-FD6B-4384-83E4-24CF2BEBF28C}" srcOrd="0" destOrd="0" presId="urn:microsoft.com/office/officeart/2005/8/layout/hList1"/>
    <dgm:cxn modelId="{42301A9F-0757-45D2-BF6A-DDF406F5B8BA}" type="presParOf" srcId="{11DF7140-210B-44D6-BDB7-0B30749B8657}" destId="{908031A4-A918-44A1-A7F3-51E6D578D57C}"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69D1B3-6A53-4040-8152-512F5D5EA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FD257CD-A16A-4215-8181-232E6EBFB18F}">
      <dgm:prSet phldrT="[Text]"/>
      <dgm:spPr/>
      <dgm:t>
        <a:bodyPr/>
        <a:lstStyle/>
        <a:p>
          <a:r>
            <a:rPr lang="en-US" dirty="0" smtClean="0"/>
            <a:t>Positives</a:t>
          </a:r>
          <a:endParaRPr lang="en-US" dirty="0"/>
        </a:p>
      </dgm:t>
    </dgm:pt>
    <dgm:pt modelId="{E625651B-806E-4201-9CCF-3A149D340463}" type="parTrans" cxnId="{1C6E9DE1-96CD-4319-B033-61F467CEB200}">
      <dgm:prSet/>
      <dgm:spPr/>
      <dgm:t>
        <a:bodyPr/>
        <a:lstStyle/>
        <a:p>
          <a:endParaRPr lang="en-US"/>
        </a:p>
      </dgm:t>
    </dgm:pt>
    <dgm:pt modelId="{9119B6BE-3F1F-4539-990B-E6753CAA17CF}" type="sibTrans" cxnId="{1C6E9DE1-96CD-4319-B033-61F467CEB200}">
      <dgm:prSet/>
      <dgm:spPr/>
      <dgm:t>
        <a:bodyPr/>
        <a:lstStyle/>
        <a:p>
          <a:endParaRPr lang="en-US"/>
        </a:p>
      </dgm:t>
    </dgm:pt>
    <dgm:pt modelId="{ECD0AB8B-CF77-44E0-84F7-327B04B303D9}">
      <dgm:prSet phldrT="[Text]"/>
      <dgm:spPr/>
      <dgm:t>
        <a:bodyPr/>
        <a:lstStyle/>
        <a:p>
          <a:r>
            <a:rPr lang="en-US" dirty="0" smtClean="0"/>
            <a:t>Dense walkable, urban fabric</a:t>
          </a:r>
          <a:endParaRPr lang="en-US" dirty="0"/>
        </a:p>
      </dgm:t>
    </dgm:pt>
    <dgm:pt modelId="{24818498-2FC8-4205-8C03-7F72FCC3EFB9}" type="parTrans" cxnId="{876A8F4B-E33D-48CA-BED3-FCEB8BD2CE9C}">
      <dgm:prSet/>
      <dgm:spPr/>
      <dgm:t>
        <a:bodyPr/>
        <a:lstStyle/>
        <a:p>
          <a:endParaRPr lang="en-US"/>
        </a:p>
      </dgm:t>
    </dgm:pt>
    <dgm:pt modelId="{4F064150-3CD0-463F-A451-FAC86B8A38B4}" type="sibTrans" cxnId="{876A8F4B-E33D-48CA-BED3-FCEB8BD2CE9C}">
      <dgm:prSet/>
      <dgm:spPr/>
      <dgm:t>
        <a:bodyPr/>
        <a:lstStyle/>
        <a:p>
          <a:endParaRPr lang="en-US"/>
        </a:p>
      </dgm:t>
    </dgm:pt>
    <dgm:pt modelId="{F08EA804-7CB9-4992-95B0-CCC3DB9FA5F0}">
      <dgm:prSet phldrT="[Text]"/>
      <dgm:spPr/>
      <dgm:t>
        <a:bodyPr/>
        <a:lstStyle/>
        <a:p>
          <a:r>
            <a:rPr lang="en-US" dirty="0" smtClean="0"/>
            <a:t>Negatives</a:t>
          </a:r>
          <a:endParaRPr lang="en-US" dirty="0"/>
        </a:p>
      </dgm:t>
    </dgm:pt>
    <dgm:pt modelId="{91E92F80-ED4B-41CA-90FE-E51BA50AD8AB}" type="parTrans" cxnId="{6D3D36F5-7A3D-4420-A7C4-26C8D9CB9A12}">
      <dgm:prSet/>
      <dgm:spPr/>
      <dgm:t>
        <a:bodyPr/>
        <a:lstStyle/>
        <a:p>
          <a:endParaRPr lang="en-US"/>
        </a:p>
      </dgm:t>
    </dgm:pt>
    <dgm:pt modelId="{659E63A9-7809-47DA-81CB-019C0C9A214F}" type="sibTrans" cxnId="{6D3D36F5-7A3D-4420-A7C4-26C8D9CB9A12}">
      <dgm:prSet/>
      <dgm:spPr/>
      <dgm:t>
        <a:bodyPr/>
        <a:lstStyle/>
        <a:p>
          <a:endParaRPr lang="en-US"/>
        </a:p>
      </dgm:t>
    </dgm:pt>
    <dgm:pt modelId="{A23BBBD7-DCEC-4FE3-B5AA-96B097B31C33}">
      <dgm:prSet phldrT="[Text]"/>
      <dgm:spPr/>
      <dgm:t>
        <a:bodyPr/>
        <a:lstStyle/>
        <a:p>
          <a:r>
            <a:rPr lang="en-US" dirty="0" smtClean="0"/>
            <a:t>Streets are exceptionally congested</a:t>
          </a:r>
          <a:endParaRPr lang="en-US" dirty="0"/>
        </a:p>
      </dgm:t>
    </dgm:pt>
    <dgm:pt modelId="{3D6790A2-39C0-491F-A12D-5401AE3FFE40}" type="parTrans" cxnId="{DB187B84-0146-44D8-8403-A50751AD1AC3}">
      <dgm:prSet/>
      <dgm:spPr/>
      <dgm:t>
        <a:bodyPr/>
        <a:lstStyle/>
        <a:p>
          <a:endParaRPr lang="en-US"/>
        </a:p>
      </dgm:t>
    </dgm:pt>
    <dgm:pt modelId="{C1A1E42C-B7B3-41A1-BAF3-6133E4AB5B80}" type="sibTrans" cxnId="{DB187B84-0146-44D8-8403-A50751AD1AC3}">
      <dgm:prSet/>
      <dgm:spPr/>
      <dgm:t>
        <a:bodyPr/>
        <a:lstStyle/>
        <a:p>
          <a:endParaRPr lang="en-US"/>
        </a:p>
      </dgm:t>
    </dgm:pt>
    <dgm:pt modelId="{6F09BE32-D38C-4EA3-8FF0-B21BDE03884C}">
      <dgm:prSet phldrT="[Text]"/>
      <dgm:spPr/>
      <dgm:t>
        <a:bodyPr/>
        <a:lstStyle/>
        <a:p>
          <a:endParaRPr lang="en-US" dirty="0"/>
        </a:p>
      </dgm:t>
    </dgm:pt>
    <dgm:pt modelId="{FE145BF1-48DE-4747-8AAC-67649E04D32B}" type="parTrans" cxnId="{AE2477E9-BBD3-45C1-B613-9C4F22C4BCF4}">
      <dgm:prSet/>
      <dgm:spPr/>
      <dgm:t>
        <a:bodyPr/>
        <a:lstStyle/>
        <a:p>
          <a:endParaRPr lang="en-US"/>
        </a:p>
      </dgm:t>
    </dgm:pt>
    <dgm:pt modelId="{21A6C5D7-C720-437B-A2A9-4E73B6A06A1A}" type="sibTrans" cxnId="{AE2477E9-BBD3-45C1-B613-9C4F22C4BCF4}">
      <dgm:prSet/>
      <dgm:spPr/>
      <dgm:t>
        <a:bodyPr/>
        <a:lstStyle/>
        <a:p>
          <a:endParaRPr lang="en-US"/>
        </a:p>
      </dgm:t>
    </dgm:pt>
    <dgm:pt modelId="{CA88CACB-EBAF-4210-8FBE-E5733A56B5CA}">
      <dgm:prSet phldrT="[Text]"/>
      <dgm:spPr/>
      <dgm:t>
        <a:bodyPr/>
        <a:lstStyle/>
        <a:p>
          <a:endParaRPr lang="en-US" dirty="0"/>
        </a:p>
      </dgm:t>
    </dgm:pt>
    <dgm:pt modelId="{E366484A-AAC9-4304-AE60-B6962118117F}" type="parTrans" cxnId="{90B73B3B-33A0-4CEA-9098-572BCFD3A280}">
      <dgm:prSet/>
      <dgm:spPr/>
      <dgm:t>
        <a:bodyPr/>
        <a:lstStyle/>
        <a:p>
          <a:endParaRPr lang="en-US"/>
        </a:p>
      </dgm:t>
    </dgm:pt>
    <dgm:pt modelId="{0C61C539-807F-4531-871E-3A790FFA5B15}" type="sibTrans" cxnId="{90B73B3B-33A0-4CEA-9098-572BCFD3A280}">
      <dgm:prSet/>
      <dgm:spPr/>
      <dgm:t>
        <a:bodyPr/>
        <a:lstStyle/>
        <a:p>
          <a:endParaRPr lang="en-US"/>
        </a:p>
      </dgm:t>
    </dgm:pt>
    <dgm:pt modelId="{87BA280B-EEC0-4687-8BDB-16FD5A4C7CC4}">
      <dgm:prSet phldrT="[Text]"/>
      <dgm:spPr/>
      <dgm:t>
        <a:bodyPr/>
        <a:lstStyle/>
        <a:p>
          <a:endParaRPr lang="en-US" dirty="0"/>
        </a:p>
      </dgm:t>
    </dgm:pt>
    <dgm:pt modelId="{8296AB19-A797-487F-A11D-93E54A1EB071}" type="parTrans" cxnId="{E2ACB31C-2859-4FE4-B208-01124F3F3F9D}">
      <dgm:prSet/>
      <dgm:spPr/>
      <dgm:t>
        <a:bodyPr/>
        <a:lstStyle/>
        <a:p>
          <a:endParaRPr lang="en-US"/>
        </a:p>
      </dgm:t>
    </dgm:pt>
    <dgm:pt modelId="{8ACF3587-B7C3-419F-B86F-992325C05DD2}" type="sibTrans" cxnId="{E2ACB31C-2859-4FE4-B208-01124F3F3F9D}">
      <dgm:prSet/>
      <dgm:spPr/>
      <dgm:t>
        <a:bodyPr/>
        <a:lstStyle/>
        <a:p>
          <a:endParaRPr lang="en-US"/>
        </a:p>
      </dgm:t>
    </dgm:pt>
    <dgm:pt modelId="{967C104D-F334-4875-990C-64CCD86EA0C4}">
      <dgm:prSet phldrT="[Text]"/>
      <dgm:spPr/>
      <dgm:t>
        <a:bodyPr/>
        <a:lstStyle/>
        <a:p>
          <a:endParaRPr lang="en-US" dirty="0"/>
        </a:p>
      </dgm:t>
    </dgm:pt>
    <dgm:pt modelId="{C78D1F28-23B5-4AE5-81F9-A33E0592D6F7}" type="parTrans" cxnId="{D9DCEACE-1F59-4A08-AEBE-4EFFDCA01B0F}">
      <dgm:prSet/>
      <dgm:spPr/>
      <dgm:t>
        <a:bodyPr/>
        <a:lstStyle/>
        <a:p>
          <a:endParaRPr lang="en-US"/>
        </a:p>
      </dgm:t>
    </dgm:pt>
    <dgm:pt modelId="{2B3BC43D-2ECF-4057-9451-CE822DF4EDE5}" type="sibTrans" cxnId="{D9DCEACE-1F59-4A08-AEBE-4EFFDCA01B0F}">
      <dgm:prSet/>
      <dgm:spPr/>
      <dgm:t>
        <a:bodyPr/>
        <a:lstStyle/>
        <a:p>
          <a:endParaRPr lang="en-US"/>
        </a:p>
      </dgm:t>
    </dgm:pt>
    <dgm:pt modelId="{C999072D-530D-4C44-AD1D-CDA261B9133D}">
      <dgm:prSet phldrT="[Text]"/>
      <dgm:spPr/>
      <dgm:t>
        <a:bodyPr/>
        <a:lstStyle/>
        <a:p>
          <a:endParaRPr lang="en-US" dirty="0"/>
        </a:p>
      </dgm:t>
    </dgm:pt>
    <dgm:pt modelId="{062E69CE-3FB5-477B-8E97-6547EC86BEA3}" type="parTrans" cxnId="{B5CA2CF1-071F-42CD-9258-550919F241F6}">
      <dgm:prSet/>
      <dgm:spPr/>
      <dgm:t>
        <a:bodyPr/>
        <a:lstStyle/>
        <a:p>
          <a:endParaRPr lang="en-US"/>
        </a:p>
      </dgm:t>
    </dgm:pt>
    <dgm:pt modelId="{47BD758B-6BDF-4624-BF31-97374A77030F}" type="sibTrans" cxnId="{B5CA2CF1-071F-42CD-9258-550919F241F6}">
      <dgm:prSet/>
      <dgm:spPr/>
      <dgm:t>
        <a:bodyPr/>
        <a:lstStyle/>
        <a:p>
          <a:endParaRPr lang="en-US"/>
        </a:p>
      </dgm:t>
    </dgm:pt>
    <dgm:pt modelId="{50721427-8685-4A6D-BB98-E29D95C1DBF9}">
      <dgm:prSet phldrT="[Text]"/>
      <dgm:spPr/>
      <dgm:t>
        <a:bodyPr/>
        <a:lstStyle/>
        <a:p>
          <a:endParaRPr lang="en-US" dirty="0"/>
        </a:p>
      </dgm:t>
    </dgm:pt>
    <dgm:pt modelId="{82D4E59A-04F7-4F7B-93B3-A448E680759E}" type="parTrans" cxnId="{0326B4DF-F249-47BA-9E47-AECA768BA6FE}">
      <dgm:prSet/>
      <dgm:spPr/>
      <dgm:t>
        <a:bodyPr/>
        <a:lstStyle/>
        <a:p>
          <a:endParaRPr lang="en-US"/>
        </a:p>
      </dgm:t>
    </dgm:pt>
    <dgm:pt modelId="{9697F731-A915-4A66-A8DA-F2216B8D42D7}" type="sibTrans" cxnId="{0326B4DF-F249-47BA-9E47-AECA768BA6FE}">
      <dgm:prSet/>
      <dgm:spPr/>
      <dgm:t>
        <a:bodyPr/>
        <a:lstStyle/>
        <a:p>
          <a:endParaRPr lang="en-US"/>
        </a:p>
      </dgm:t>
    </dgm:pt>
    <dgm:pt modelId="{AC0249BB-F713-4386-AB6B-5BB06B560AAF}">
      <dgm:prSet phldrT="[Text]"/>
      <dgm:spPr/>
      <dgm:t>
        <a:bodyPr/>
        <a:lstStyle/>
        <a:p>
          <a:endParaRPr lang="en-US" dirty="0"/>
        </a:p>
      </dgm:t>
    </dgm:pt>
    <dgm:pt modelId="{CF512A9A-FF62-4948-961A-9B4F9AF437CF}" type="parTrans" cxnId="{97B9F591-4B2C-42A8-B991-B78D24DDFBDE}">
      <dgm:prSet/>
      <dgm:spPr/>
      <dgm:t>
        <a:bodyPr/>
        <a:lstStyle/>
        <a:p>
          <a:endParaRPr lang="en-US"/>
        </a:p>
      </dgm:t>
    </dgm:pt>
    <dgm:pt modelId="{6036F9E0-0FB7-42F3-8BD3-6EA2FC94447D}" type="sibTrans" cxnId="{97B9F591-4B2C-42A8-B991-B78D24DDFBDE}">
      <dgm:prSet/>
      <dgm:spPr/>
      <dgm:t>
        <a:bodyPr/>
        <a:lstStyle/>
        <a:p>
          <a:endParaRPr lang="en-US"/>
        </a:p>
      </dgm:t>
    </dgm:pt>
    <dgm:pt modelId="{F2223AFB-1745-48C8-AB8B-4B33E43DFF92}">
      <dgm:prSet phldrT="[Text]"/>
      <dgm:spPr/>
      <dgm:t>
        <a:bodyPr/>
        <a:lstStyle/>
        <a:p>
          <a:endParaRPr lang="en-US" dirty="0"/>
        </a:p>
      </dgm:t>
    </dgm:pt>
    <dgm:pt modelId="{E7149AD1-328C-4ABB-9D80-8312A0D5AA2F}" type="parTrans" cxnId="{14C2BD46-E06D-458A-B6EB-57EB807C284F}">
      <dgm:prSet/>
      <dgm:spPr/>
      <dgm:t>
        <a:bodyPr/>
        <a:lstStyle/>
        <a:p>
          <a:endParaRPr lang="en-US"/>
        </a:p>
      </dgm:t>
    </dgm:pt>
    <dgm:pt modelId="{DBEF2E6C-AF40-4F8B-9F4C-A84F6CE2FC44}" type="sibTrans" cxnId="{14C2BD46-E06D-458A-B6EB-57EB807C284F}">
      <dgm:prSet/>
      <dgm:spPr/>
      <dgm:t>
        <a:bodyPr/>
        <a:lstStyle/>
        <a:p>
          <a:endParaRPr lang="en-US"/>
        </a:p>
      </dgm:t>
    </dgm:pt>
    <dgm:pt modelId="{87A43054-945E-48A3-80E1-16691EB28B20}">
      <dgm:prSet phldrT="[Text]"/>
      <dgm:spPr/>
      <dgm:t>
        <a:bodyPr/>
        <a:lstStyle/>
        <a:p>
          <a:r>
            <a:rPr lang="en-US" dirty="0" smtClean="0"/>
            <a:t>Narrow streets</a:t>
          </a:r>
          <a:endParaRPr lang="en-US" dirty="0"/>
        </a:p>
      </dgm:t>
    </dgm:pt>
    <dgm:pt modelId="{20E55CF7-CE95-4A65-9E58-EB628A2B06C8}" type="parTrans" cxnId="{137DC158-1E9F-46CC-8CB1-CF79B6CC1C7B}">
      <dgm:prSet/>
      <dgm:spPr/>
      <dgm:t>
        <a:bodyPr/>
        <a:lstStyle/>
        <a:p>
          <a:endParaRPr lang="en-US"/>
        </a:p>
      </dgm:t>
    </dgm:pt>
    <dgm:pt modelId="{31FD7B12-A328-4C34-9689-119A930A99A6}" type="sibTrans" cxnId="{137DC158-1E9F-46CC-8CB1-CF79B6CC1C7B}">
      <dgm:prSet/>
      <dgm:spPr/>
      <dgm:t>
        <a:bodyPr/>
        <a:lstStyle/>
        <a:p>
          <a:endParaRPr lang="en-US"/>
        </a:p>
      </dgm:t>
    </dgm:pt>
    <dgm:pt modelId="{1098D741-E4E2-4FA6-9D24-AF9E33A2BAA1}">
      <dgm:prSet phldrT="[Text]"/>
      <dgm:spPr/>
      <dgm:t>
        <a:bodyPr/>
        <a:lstStyle/>
        <a:p>
          <a:r>
            <a:rPr lang="en-US" dirty="0" smtClean="0"/>
            <a:t>Vending on streets</a:t>
          </a:r>
          <a:endParaRPr lang="en-US" dirty="0"/>
        </a:p>
      </dgm:t>
    </dgm:pt>
    <dgm:pt modelId="{F4314076-8944-4247-B77C-F74A86EA9922}" type="parTrans" cxnId="{A5C0383F-D18E-4235-A0AF-D4D0A25DB4A2}">
      <dgm:prSet/>
      <dgm:spPr/>
      <dgm:t>
        <a:bodyPr/>
        <a:lstStyle/>
        <a:p>
          <a:endParaRPr lang="en-US"/>
        </a:p>
      </dgm:t>
    </dgm:pt>
    <dgm:pt modelId="{68778464-8AE2-476F-9526-9C270363DA76}" type="sibTrans" cxnId="{A5C0383F-D18E-4235-A0AF-D4D0A25DB4A2}">
      <dgm:prSet/>
      <dgm:spPr/>
      <dgm:t>
        <a:bodyPr/>
        <a:lstStyle/>
        <a:p>
          <a:endParaRPr lang="en-US"/>
        </a:p>
      </dgm:t>
    </dgm:pt>
    <dgm:pt modelId="{9F4DEDD9-073C-4B86-8D56-2D3D442347B6}">
      <dgm:prSet phldrT="[Text]"/>
      <dgm:spPr/>
      <dgm:t>
        <a:bodyPr/>
        <a:lstStyle/>
        <a:p>
          <a:r>
            <a:rPr lang="en-US" dirty="0" smtClean="0"/>
            <a:t>Narrow sidewalks</a:t>
          </a:r>
          <a:endParaRPr lang="en-US" dirty="0"/>
        </a:p>
      </dgm:t>
    </dgm:pt>
    <dgm:pt modelId="{D5174905-A7E2-4D18-9375-20F20C488413}" type="parTrans" cxnId="{B4B991DC-F7A3-478F-82C8-11EAEC961613}">
      <dgm:prSet/>
      <dgm:spPr/>
      <dgm:t>
        <a:bodyPr/>
        <a:lstStyle/>
        <a:p>
          <a:endParaRPr lang="en-US"/>
        </a:p>
      </dgm:t>
    </dgm:pt>
    <dgm:pt modelId="{56318822-74C7-4701-882B-0FC6568D55B7}" type="sibTrans" cxnId="{B4B991DC-F7A3-478F-82C8-11EAEC961613}">
      <dgm:prSet/>
      <dgm:spPr/>
      <dgm:t>
        <a:bodyPr/>
        <a:lstStyle/>
        <a:p>
          <a:endParaRPr lang="en-US"/>
        </a:p>
      </dgm:t>
    </dgm:pt>
    <dgm:pt modelId="{538B1EF9-490B-40FD-90FE-BE6BB13CED87}">
      <dgm:prSet phldrT="[Text]"/>
      <dgm:spPr/>
      <dgm:t>
        <a:bodyPr/>
        <a:lstStyle/>
        <a:p>
          <a:r>
            <a:rPr lang="en-US" dirty="0" smtClean="0"/>
            <a:t>Sharing of roadways between vehicles and pedestrians</a:t>
          </a:r>
          <a:endParaRPr lang="en-US" dirty="0"/>
        </a:p>
      </dgm:t>
    </dgm:pt>
    <dgm:pt modelId="{A87BE6B9-9C8B-4E57-ACDF-27A0C6787E6C}" type="parTrans" cxnId="{AB8EF5DE-6838-46FD-8B79-42442DA8F87D}">
      <dgm:prSet/>
      <dgm:spPr/>
      <dgm:t>
        <a:bodyPr/>
        <a:lstStyle/>
        <a:p>
          <a:endParaRPr lang="en-US"/>
        </a:p>
      </dgm:t>
    </dgm:pt>
    <dgm:pt modelId="{B94A2D4B-B177-4C5B-A0DA-63C100C652B0}" type="sibTrans" cxnId="{AB8EF5DE-6838-46FD-8B79-42442DA8F87D}">
      <dgm:prSet/>
      <dgm:spPr/>
      <dgm:t>
        <a:bodyPr/>
        <a:lstStyle/>
        <a:p>
          <a:endParaRPr lang="en-US"/>
        </a:p>
      </dgm:t>
    </dgm:pt>
    <dgm:pt modelId="{6C47E64D-3A12-4EE6-A983-41C08E758B6F}">
      <dgm:prSet phldrT="[Text]"/>
      <dgm:spPr/>
      <dgm:t>
        <a:bodyPr/>
        <a:lstStyle/>
        <a:p>
          <a:r>
            <a:rPr lang="en-US" dirty="0" smtClean="0"/>
            <a:t>Significant commercial presence in addition to government buildings</a:t>
          </a:r>
          <a:endParaRPr lang="en-US" dirty="0"/>
        </a:p>
      </dgm:t>
    </dgm:pt>
    <dgm:pt modelId="{BC26D68F-8C48-4D8A-867D-9D41F4F7C4C2}" type="parTrans" cxnId="{AAB3FB03-E701-41EC-BA30-4E0665AC36B8}">
      <dgm:prSet/>
      <dgm:spPr/>
      <dgm:t>
        <a:bodyPr/>
        <a:lstStyle/>
        <a:p>
          <a:endParaRPr lang="en-US"/>
        </a:p>
      </dgm:t>
    </dgm:pt>
    <dgm:pt modelId="{C568387C-14B4-45BC-BDF2-9199B5F3BC91}" type="sibTrans" cxnId="{AAB3FB03-E701-41EC-BA30-4E0665AC36B8}">
      <dgm:prSet/>
      <dgm:spPr/>
      <dgm:t>
        <a:bodyPr/>
        <a:lstStyle/>
        <a:p>
          <a:endParaRPr lang="en-US"/>
        </a:p>
      </dgm:t>
    </dgm:pt>
    <dgm:pt modelId="{C12D7E19-6AB6-4DC9-8209-F73F74A608F5}">
      <dgm:prSet phldrT="[Text]"/>
      <dgm:spPr/>
      <dgm:t>
        <a:bodyPr/>
        <a:lstStyle/>
        <a:p>
          <a:r>
            <a:rPr lang="en-US" dirty="0" smtClean="0"/>
            <a:t>No bike infrastructure</a:t>
          </a:r>
          <a:endParaRPr lang="en-US" dirty="0"/>
        </a:p>
      </dgm:t>
    </dgm:pt>
    <dgm:pt modelId="{22968A74-AA48-4718-B808-43CEB7DBC879}" type="parTrans" cxnId="{2A05E695-E2BD-4AE7-95F9-78C7E2D10182}">
      <dgm:prSet/>
      <dgm:spPr/>
      <dgm:t>
        <a:bodyPr/>
        <a:lstStyle/>
        <a:p>
          <a:endParaRPr lang="en-US"/>
        </a:p>
      </dgm:t>
    </dgm:pt>
    <dgm:pt modelId="{5A96C22B-D081-4B44-BFBC-EEA6A8DBF311}" type="sibTrans" cxnId="{2A05E695-E2BD-4AE7-95F9-78C7E2D10182}">
      <dgm:prSet/>
      <dgm:spPr/>
      <dgm:t>
        <a:bodyPr/>
        <a:lstStyle/>
        <a:p>
          <a:endParaRPr lang="en-US"/>
        </a:p>
      </dgm:t>
    </dgm:pt>
    <dgm:pt modelId="{FF4AF9D8-021E-4E0B-81B7-AED5D6D00022}">
      <dgm:prSet phldrT="[Text]"/>
      <dgm:spPr/>
      <dgm:t>
        <a:bodyPr/>
        <a:lstStyle/>
        <a:p>
          <a:r>
            <a:rPr lang="en-US" dirty="0" smtClean="0"/>
            <a:t>Hilly terrain</a:t>
          </a:r>
          <a:endParaRPr lang="en-US" dirty="0"/>
        </a:p>
      </dgm:t>
    </dgm:pt>
    <dgm:pt modelId="{3002728D-9516-401D-A4F4-19B59209F0D2}" type="parTrans" cxnId="{AAF73D8E-F021-42B0-8FAE-62B443954458}">
      <dgm:prSet/>
      <dgm:spPr/>
      <dgm:t>
        <a:bodyPr/>
        <a:lstStyle/>
        <a:p>
          <a:endParaRPr lang="en-US"/>
        </a:p>
      </dgm:t>
    </dgm:pt>
    <dgm:pt modelId="{CFA65C6E-FE0B-4D96-8289-9B08A1FB3465}" type="sibTrans" cxnId="{AAF73D8E-F021-42B0-8FAE-62B443954458}">
      <dgm:prSet/>
      <dgm:spPr/>
      <dgm:t>
        <a:bodyPr/>
        <a:lstStyle/>
        <a:p>
          <a:endParaRPr lang="en-US"/>
        </a:p>
      </dgm:t>
    </dgm:pt>
    <dgm:pt modelId="{30293B8E-E775-4CB4-83EE-1FE030BD6584}" type="pres">
      <dgm:prSet presAssocID="{BC69D1B3-6A53-4040-8152-512F5D5EAD9D}" presName="Name0" presStyleCnt="0">
        <dgm:presLayoutVars>
          <dgm:dir/>
          <dgm:animLvl val="lvl"/>
          <dgm:resizeHandles val="exact"/>
        </dgm:presLayoutVars>
      </dgm:prSet>
      <dgm:spPr/>
      <dgm:t>
        <a:bodyPr/>
        <a:lstStyle/>
        <a:p>
          <a:endParaRPr lang="en-US"/>
        </a:p>
      </dgm:t>
    </dgm:pt>
    <dgm:pt modelId="{F066D93C-F323-499D-87DE-CEBB6D8D934C}" type="pres">
      <dgm:prSet presAssocID="{BFD257CD-A16A-4215-8181-232E6EBFB18F}" presName="composite" presStyleCnt="0"/>
      <dgm:spPr/>
    </dgm:pt>
    <dgm:pt modelId="{72FBFB90-982E-49B8-BEDE-36ECC33572BF}" type="pres">
      <dgm:prSet presAssocID="{BFD257CD-A16A-4215-8181-232E6EBFB18F}" presName="parTx" presStyleLbl="alignNode1" presStyleIdx="0" presStyleCnt="2">
        <dgm:presLayoutVars>
          <dgm:chMax val="0"/>
          <dgm:chPref val="0"/>
          <dgm:bulletEnabled val="1"/>
        </dgm:presLayoutVars>
      </dgm:prSet>
      <dgm:spPr/>
      <dgm:t>
        <a:bodyPr/>
        <a:lstStyle/>
        <a:p>
          <a:endParaRPr lang="en-US"/>
        </a:p>
      </dgm:t>
    </dgm:pt>
    <dgm:pt modelId="{A447BB46-C3AB-4532-A060-D9B34D3860FE}" type="pres">
      <dgm:prSet presAssocID="{BFD257CD-A16A-4215-8181-232E6EBFB18F}" presName="desTx" presStyleLbl="alignAccFollowNode1" presStyleIdx="0" presStyleCnt="2" custScaleY="105760" custLinFactNeighborX="-103" custLinFactNeighborY="3094">
        <dgm:presLayoutVars>
          <dgm:bulletEnabled val="1"/>
        </dgm:presLayoutVars>
      </dgm:prSet>
      <dgm:spPr/>
      <dgm:t>
        <a:bodyPr/>
        <a:lstStyle/>
        <a:p>
          <a:endParaRPr lang="en-US"/>
        </a:p>
      </dgm:t>
    </dgm:pt>
    <dgm:pt modelId="{A9309602-660A-449D-B30C-5632B538F88C}" type="pres">
      <dgm:prSet presAssocID="{9119B6BE-3F1F-4539-990B-E6753CAA17CF}" presName="space" presStyleCnt="0"/>
      <dgm:spPr/>
    </dgm:pt>
    <dgm:pt modelId="{656AE2F8-7921-4D3F-8BCB-837845411B24}" type="pres">
      <dgm:prSet presAssocID="{F08EA804-7CB9-4992-95B0-CCC3DB9FA5F0}" presName="composite" presStyleCnt="0"/>
      <dgm:spPr/>
    </dgm:pt>
    <dgm:pt modelId="{AD0D1ABF-BB30-4191-A0D4-7966661B8A7D}" type="pres">
      <dgm:prSet presAssocID="{F08EA804-7CB9-4992-95B0-CCC3DB9FA5F0}" presName="parTx" presStyleLbl="alignNode1" presStyleIdx="1" presStyleCnt="2">
        <dgm:presLayoutVars>
          <dgm:chMax val="0"/>
          <dgm:chPref val="0"/>
          <dgm:bulletEnabled val="1"/>
        </dgm:presLayoutVars>
      </dgm:prSet>
      <dgm:spPr/>
      <dgm:t>
        <a:bodyPr/>
        <a:lstStyle/>
        <a:p>
          <a:endParaRPr lang="en-US"/>
        </a:p>
      </dgm:t>
    </dgm:pt>
    <dgm:pt modelId="{D18CFE9D-05D8-43EF-A1C9-A54E1627D778}" type="pres">
      <dgm:prSet presAssocID="{F08EA804-7CB9-4992-95B0-CCC3DB9FA5F0}" presName="desTx" presStyleLbl="alignAccFollowNode1" presStyleIdx="1" presStyleCnt="2" custScaleY="104160" custLinFactNeighborX="-928" custLinFactNeighborY="2339">
        <dgm:presLayoutVars>
          <dgm:bulletEnabled val="1"/>
        </dgm:presLayoutVars>
      </dgm:prSet>
      <dgm:spPr/>
      <dgm:t>
        <a:bodyPr/>
        <a:lstStyle/>
        <a:p>
          <a:endParaRPr lang="en-US"/>
        </a:p>
      </dgm:t>
    </dgm:pt>
  </dgm:ptLst>
  <dgm:cxnLst>
    <dgm:cxn modelId="{1C6E9DE1-96CD-4319-B033-61F467CEB200}" srcId="{BC69D1B3-6A53-4040-8152-512F5D5EAD9D}" destId="{BFD257CD-A16A-4215-8181-232E6EBFB18F}" srcOrd="0" destOrd="0" parTransId="{E625651B-806E-4201-9CCF-3A149D340463}" sibTransId="{9119B6BE-3F1F-4539-990B-E6753CAA17CF}"/>
    <dgm:cxn modelId="{55AB46EA-744C-4A95-97F2-14379DF475F0}" type="presOf" srcId="{A23BBBD7-DCEC-4FE3-B5AA-96B097B31C33}" destId="{D18CFE9D-05D8-43EF-A1C9-A54E1627D778}" srcOrd="0" destOrd="0" presId="urn:microsoft.com/office/officeart/2005/8/layout/hList1"/>
    <dgm:cxn modelId="{E2ACB31C-2859-4FE4-B208-01124F3F3F9D}" srcId="{BFD257CD-A16A-4215-8181-232E6EBFB18F}" destId="{87BA280B-EEC0-4687-8BDB-16FD5A4C7CC4}" srcOrd="4" destOrd="0" parTransId="{8296AB19-A797-487F-A11D-93E54A1EB071}" sibTransId="{8ACF3587-B7C3-419F-B86F-992325C05DD2}"/>
    <dgm:cxn modelId="{EC88D469-33F4-4EE3-ACE5-D145C692AE99}" type="presOf" srcId="{F08EA804-7CB9-4992-95B0-CCC3DB9FA5F0}" destId="{AD0D1ABF-BB30-4191-A0D4-7966661B8A7D}" srcOrd="0" destOrd="0" presId="urn:microsoft.com/office/officeart/2005/8/layout/hList1"/>
    <dgm:cxn modelId="{B069FEDC-FE3C-4ABB-9937-3B86EB5B62A7}" type="presOf" srcId="{50721427-8685-4A6D-BB98-E29D95C1DBF9}" destId="{D18CFE9D-05D8-43EF-A1C9-A54E1627D778}" srcOrd="0" destOrd="8" presId="urn:microsoft.com/office/officeart/2005/8/layout/hList1"/>
    <dgm:cxn modelId="{981EE51F-BFDA-42FB-836A-8BB445FBE957}" type="presOf" srcId="{1098D741-E4E2-4FA6-9D24-AF9E33A2BAA1}" destId="{D18CFE9D-05D8-43EF-A1C9-A54E1627D778}" srcOrd="0" destOrd="2" presId="urn:microsoft.com/office/officeart/2005/8/layout/hList1"/>
    <dgm:cxn modelId="{AAF73D8E-F021-42B0-8FAE-62B443954458}" srcId="{F08EA804-7CB9-4992-95B0-CCC3DB9FA5F0}" destId="{FF4AF9D8-021E-4E0B-81B7-AED5D6D00022}" srcOrd="6" destOrd="0" parTransId="{3002728D-9516-401D-A4F4-19B59209F0D2}" sibTransId="{CFA65C6E-FE0B-4D96-8289-9B08A1FB3465}"/>
    <dgm:cxn modelId="{16A74DB6-A185-47DC-A391-00C62F31E560}" type="presOf" srcId="{538B1EF9-490B-40FD-90FE-BE6BB13CED87}" destId="{D18CFE9D-05D8-43EF-A1C9-A54E1627D778}" srcOrd="0" destOrd="4" presId="urn:microsoft.com/office/officeart/2005/8/layout/hList1"/>
    <dgm:cxn modelId="{1448E0A9-DD43-4AE5-B555-E3E7EED44ED1}" type="presOf" srcId="{87A43054-945E-48A3-80E1-16691EB28B20}" destId="{D18CFE9D-05D8-43EF-A1C9-A54E1627D778}" srcOrd="0" destOrd="1" presId="urn:microsoft.com/office/officeart/2005/8/layout/hList1"/>
    <dgm:cxn modelId="{B4B991DC-F7A3-478F-82C8-11EAEC961613}" srcId="{F08EA804-7CB9-4992-95B0-CCC3DB9FA5F0}" destId="{9F4DEDD9-073C-4B86-8D56-2D3D442347B6}" srcOrd="3" destOrd="0" parTransId="{D5174905-A7E2-4D18-9375-20F20C488413}" sibTransId="{56318822-74C7-4701-882B-0FC6568D55B7}"/>
    <dgm:cxn modelId="{0326B4DF-F249-47BA-9E47-AECA768BA6FE}" srcId="{F08EA804-7CB9-4992-95B0-CCC3DB9FA5F0}" destId="{50721427-8685-4A6D-BB98-E29D95C1DBF9}" srcOrd="8" destOrd="0" parTransId="{82D4E59A-04F7-4F7B-93B3-A448E680759E}" sibTransId="{9697F731-A915-4A66-A8DA-F2216B8D42D7}"/>
    <dgm:cxn modelId="{DB187B84-0146-44D8-8403-A50751AD1AC3}" srcId="{F08EA804-7CB9-4992-95B0-CCC3DB9FA5F0}" destId="{A23BBBD7-DCEC-4FE3-B5AA-96B097B31C33}" srcOrd="0" destOrd="0" parTransId="{3D6790A2-39C0-491F-A12D-5401AE3FFE40}" sibTransId="{C1A1E42C-B7B3-41A1-BAF3-6133E4AB5B80}"/>
    <dgm:cxn modelId="{55EBD645-7D25-4AB8-87F2-69B134FF44DA}" type="presOf" srcId="{ECD0AB8B-CF77-44E0-84F7-327B04B303D9}" destId="{A447BB46-C3AB-4532-A060-D9B34D3860FE}" srcOrd="0" destOrd="0" presId="urn:microsoft.com/office/officeart/2005/8/layout/hList1"/>
    <dgm:cxn modelId="{AAB3FB03-E701-41EC-BA30-4E0665AC36B8}" srcId="{BFD257CD-A16A-4215-8181-232E6EBFB18F}" destId="{6C47E64D-3A12-4EE6-A983-41C08E758B6F}" srcOrd="1" destOrd="0" parTransId="{BC26D68F-8C48-4D8A-867D-9D41F4F7C4C2}" sibTransId="{C568387C-14B4-45BC-BDF2-9199B5F3BC91}"/>
    <dgm:cxn modelId="{AB8EF5DE-6838-46FD-8B79-42442DA8F87D}" srcId="{F08EA804-7CB9-4992-95B0-CCC3DB9FA5F0}" destId="{538B1EF9-490B-40FD-90FE-BE6BB13CED87}" srcOrd="4" destOrd="0" parTransId="{A87BE6B9-9C8B-4E57-ACDF-27A0C6787E6C}" sibTransId="{B94A2D4B-B177-4C5B-A0DA-63C100C652B0}"/>
    <dgm:cxn modelId="{B8029E7D-4E41-4AC6-BD9B-6AEB431C64E4}" type="presOf" srcId="{C999072D-530D-4C44-AD1D-CDA261B9133D}" destId="{D18CFE9D-05D8-43EF-A1C9-A54E1627D778}" srcOrd="0" destOrd="9" presId="urn:microsoft.com/office/officeart/2005/8/layout/hList1"/>
    <dgm:cxn modelId="{EB29EC52-EA7A-4F51-BEC9-418DA883D233}" type="presOf" srcId="{6C47E64D-3A12-4EE6-A983-41C08E758B6F}" destId="{A447BB46-C3AB-4532-A060-D9B34D3860FE}" srcOrd="0" destOrd="1" presId="urn:microsoft.com/office/officeart/2005/8/layout/hList1"/>
    <dgm:cxn modelId="{0E2221F0-8B0F-424B-8F28-189F747ABE20}" type="presOf" srcId="{BFD257CD-A16A-4215-8181-232E6EBFB18F}" destId="{72FBFB90-982E-49B8-BEDE-36ECC33572BF}" srcOrd="0" destOrd="0" presId="urn:microsoft.com/office/officeart/2005/8/layout/hList1"/>
    <dgm:cxn modelId="{2A05E695-E2BD-4AE7-95F9-78C7E2D10182}" srcId="{F08EA804-7CB9-4992-95B0-CCC3DB9FA5F0}" destId="{C12D7E19-6AB6-4DC9-8209-F73F74A608F5}" srcOrd="5" destOrd="0" parTransId="{22968A74-AA48-4718-B808-43CEB7DBC879}" sibTransId="{5A96C22B-D081-4B44-BFBC-EEA6A8DBF311}"/>
    <dgm:cxn modelId="{D9DCEACE-1F59-4A08-AEBE-4EFFDCA01B0F}" srcId="{BFD257CD-A16A-4215-8181-232E6EBFB18F}" destId="{967C104D-F334-4875-990C-64CCD86EA0C4}" srcOrd="3" destOrd="0" parTransId="{C78D1F28-23B5-4AE5-81F9-A33E0592D6F7}" sibTransId="{2B3BC43D-2ECF-4057-9451-CE822DF4EDE5}"/>
    <dgm:cxn modelId="{90B73B3B-33A0-4CEA-9098-572BCFD3A280}" srcId="{BFD257CD-A16A-4215-8181-232E6EBFB18F}" destId="{CA88CACB-EBAF-4210-8FBE-E5733A56B5CA}" srcOrd="5" destOrd="0" parTransId="{E366484A-AAC9-4304-AE60-B6962118117F}" sibTransId="{0C61C539-807F-4531-871E-3A790FFA5B15}"/>
    <dgm:cxn modelId="{3717CE41-953A-4A1E-AEFB-55D4C8B8C9DB}" type="presOf" srcId="{BC69D1B3-6A53-4040-8152-512F5D5EAD9D}" destId="{30293B8E-E775-4CB4-83EE-1FE030BD6584}" srcOrd="0" destOrd="0" presId="urn:microsoft.com/office/officeart/2005/8/layout/hList1"/>
    <dgm:cxn modelId="{AE2477E9-BBD3-45C1-B613-9C4F22C4BCF4}" srcId="{F08EA804-7CB9-4992-95B0-CCC3DB9FA5F0}" destId="{6F09BE32-D38C-4EA3-8FF0-B21BDE03884C}" srcOrd="10" destOrd="0" parTransId="{FE145BF1-48DE-4747-8AAC-67649E04D32B}" sibTransId="{21A6C5D7-C720-437B-A2A9-4E73B6A06A1A}"/>
    <dgm:cxn modelId="{97B9F591-4B2C-42A8-B991-B78D24DDFBDE}" srcId="{F08EA804-7CB9-4992-95B0-CCC3DB9FA5F0}" destId="{AC0249BB-F713-4386-AB6B-5BB06B560AAF}" srcOrd="7" destOrd="0" parTransId="{CF512A9A-FF62-4948-961A-9B4F9AF437CF}" sibTransId="{6036F9E0-0FB7-42F3-8BD3-6EA2FC94447D}"/>
    <dgm:cxn modelId="{6D3D36F5-7A3D-4420-A7C4-26C8D9CB9A12}" srcId="{BC69D1B3-6A53-4040-8152-512F5D5EAD9D}" destId="{F08EA804-7CB9-4992-95B0-CCC3DB9FA5F0}" srcOrd="1" destOrd="0" parTransId="{91E92F80-ED4B-41CA-90FE-E51BA50AD8AB}" sibTransId="{659E63A9-7809-47DA-81CB-019C0C9A214F}"/>
    <dgm:cxn modelId="{C13678D5-7372-4BD0-A080-CEDE3E654342}" type="presOf" srcId="{FF4AF9D8-021E-4E0B-81B7-AED5D6D00022}" destId="{D18CFE9D-05D8-43EF-A1C9-A54E1627D778}" srcOrd="0" destOrd="6" presId="urn:microsoft.com/office/officeart/2005/8/layout/hList1"/>
    <dgm:cxn modelId="{137DC158-1E9F-46CC-8CB1-CF79B6CC1C7B}" srcId="{F08EA804-7CB9-4992-95B0-CCC3DB9FA5F0}" destId="{87A43054-945E-48A3-80E1-16691EB28B20}" srcOrd="1" destOrd="0" parTransId="{20E55CF7-CE95-4A65-9E58-EB628A2B06C8}" sibTransId="{31FD7B12-A328-4C34-9689-119A930A99A6}"/>
    <dgm:cxn modelId="{39477076-3A8A-447D-9783-E20C80506A21}" type="presOf" srcId="{87BA280B-EEC0-4687-8BDB-16FD5A4C7CC4}" destId="{A447BB46-C3AB-4532-A060-D9B34D3860FE}" srcOrd="0" destOrd="4" presId="urn:microsoft.com/office/officeart/2005/8/layout/hList1"/>
    <dgm:cxn modelId="{BDFA71BA-5474-49A6-BA9F-73CE15A78107}" type="presOf" srcId="{AC0249BB-F713-4386-AB6B-5BB06B560AAF}" destId="{D18CFE9D-05D8-43EF-A1C9-A54E1627D778}" srcOrd="0" destOrd="7" presId="urn:microsoft.com/office/officeart/2005/8/layout/hList1"/>
    <dgm:cxn modelId="{B17652EE-868F-46D2-8C39-FD1753D1D1BA}" type="presOf" srcId="{967C104D-F334-4875-990C-64CCD86EA0C4}" destId="{A447BB46-C3AB-4532-A060-D9B34D3860FE}" srcOrd="0" destOrd="3" presId="urn:microsoft.com/office/officeart/2005/8/layout/hList1"/>
    <dgm:cxn modelId="{B52EED57-50AB-4101-A2ED-A07AC99D155C}" type="presOf" srcId="{F2223AFB-1745-48C8-AB8B-4B33E43DFF92}" destId="{A447BB46-C3AB-4532-A060-D9B34D3860FE}" srcOrd="0" destOrd="2" presId="urn:microsoft.com/office/officeart/2005/8/layout/hList1"/>
    <dgm:cxn modelId="{14C2BD46-E06D-458A-B6EB-57EB807C284F}" srcId="{BFD257CD-A16A-4215-8181-232E6EBFB18F}" destId="{F2223AFB-1745-48C8-AB8B-4B33E43DFF92}" srcOrd="2" destOrd="0" parTransId="{E7149AD1-328C-4ABB-9D80-8312A0D5AA2F}" sibTransId="{DBEF2E6C-AF40-4F8B-9F4C-A84F6CE2FC44}"/>
    <dgm:cxn modelId="{CA709F00-ABA4-4ED7-8112-978868AF989A}" type="presOf" srcId="{CA88CACB-EBAF-4210-8FBE-E5733A56B5CA}" destId="{A447BB46-C3AB-4532-A060-D9B34D3860FE}" srcOrd="0" destOrd="5" presId="urn:microsoft.com/office/officeart/2005/8/layout/hList1"/>
    <dgm:cxn modelId="{7D2FE169-27B3-4E2F-B59D-56EB8D1ADEC3}" type="presOf" srcId="{C12D7E19-6AB6-4DC9-8209-F73F74A608F5}" destId="{D18CFE9D-05D8-43EF-A1C9-A54E1627D778}" srcOrd="0" destOrd="5" presId="urn:microsoft.com/office/officeart/2005/8/layout/hList1"/>
    <dgm:cxn modelId="{6A6DF480-081F-427A-84AF-1AAE314492DE}" type="presOf" srcId="{6F09BE32-D38C-4EA3-8FF0-B21BDE03884C}" destId="{D18CFE9D-05D8-43EF-A1C9-A54E1627D778}" srcOrd="0" destOrd="10" presId="urn:microsoft.com/office/officeart/2005/8/layout/hList1"/>
    <dgm:cxn modelId="{A5C0383F-D18E-4235-A0AF-D4D0A25DB4A2}" srcId="{F08EA804-7CB9-4992-95B0-CCC3DB9FA5F0}" destId="{1098D741-E4E2-4FA6-9D24-AF9E33A2BAA1}" srcOrd="2" destOrd="0" parTransId="{F4314076-8944-4247-B77C-F74A86EA9922}" sibTransId="{68778464-8AE2-476F-9526-9C270363DA76}"/>
    <dgm:cxn modelId="{B5CA2CF1-071F-42CD-9258-550919F241F6}" srcId="{F08EA804-7CB9-4992-95B0-CCC3DB9FA5F0}" destId="{C999072D-530D-4C44-AD1D-CDA261B9133D}" srcOrd="9" destOrd="0" parTransId="{062E69CE-3FB5-477B-8E97-6547EC86BEA3}" sibTransId="{47BD758B-6BDF-4624-BF31-97374A77030F}"/>
    <dgm:cxn modelId="{876A8F4B-E33D-48CA-BED3-FCEB8BD2CE9C}" srcId="{BFD257CD-A16A-4215-8181-232E6EBFB18F}" destId="{ECD0AB8B-CF77-44E0-84F7-327B04B303D9}" srcOrd="0" destOrd="0" parTransId="{24818498-2FC8-4205-8C03-7F72FCC3EFB9}" sibTransId="{4F064150-3CD0-463F-A451-FAC86B8A38B4}"/>
    <dgm:cxn modelId="{88A706D2-4A9A-4B2B-8A99-C0C21E5F768A}" type="presOf" srcId="{9F4DEDD9-073C-4B86-8D56-2D3D442347B6}" destId="{D18CFE9D-05D8-43EF-A1C9-A54E1627D778}" srcOrd="0" destOrd="3" presId="urn:microsoft.com/office/officeart/2005/8/layout/hList1"/>
    <dgm:cxn modelId="{6A50D90E-1856-48D5-9042-5677DE461EC3}" type="presParOf" srcId="{30293B8E-E775-4CB4-83EE-1FE030BD6584}" destId="{F066D93C-F323-499D-87DE-CEBB6D8D934C}" srcOrd="0" destOrd="0" presId="urn:microsoft.com/office/officeart/2005/8/layout/hList1"/>
    <dgm:cxn modelId="{131D8F83-DF85-469A-A748-393A932082C1}" type="presParOf" srcId="{F066D93C-F323-499D-87DE-CEBB6D8D934C}" destId="{72FBFB90-982E-49B8-BEDE-36ECC33572BF}" srcOrd="0" destOrd="0" presId="urn:microsoft.com/office/officeart/2005/8/layout/hList1"/>
    <dgm:cxn modelId="{D3E1BA59-1049-4985-B73C-63AFA638DC96}" type="presParOf" srcId="{F066D93C-F323-499D-87DE-CEBB6D8D934C}" destId="{A447BB46-C3AB-4532-A060-D9B34D3860FE}" srcOrd="1" destOrd="0" presId="urn:microsoft.com/office/officeart/2005/8/layout/hList1"/>
    <dgm:cxn modelId="{F9D827B3-19BD-44DF-AACB-55DAB7338B09}" type="presParOf" srcId="{30293B8E-E775-4CB4-83EE-1FE030BD6584}" destId="{A9309602-660A-449D-B30C-5632B538F88C}" srcOrd="1" destOrd="0" presId="urn:microsoft.com/office/officeart/2005/8/layout/hList1"/>
    <dgm:cxn modelId="{78434169-712F-4A66-A16F-F1BB1C707CCD}" type="presParOf" srcId="{30293B8E-E775-4CB4-83EE-1FE030BD6584}" destId="{656AE2F8-7921-4D3F-8BCB-837845411B24}" srcOrd="2" destOrd="0" presId="urn:microsoft.com/office/officeart/2005/8/layout/hList1"/>
    <dgm:cxn modelId="{E9B7B4CA-9423-4BB8-95D8-DC7FE5FCE953}" type="presParOf" srcId="{656AE2F8-7921-4D3F-8BCB-837845411B24}" destId="{AD0D1ABF-BB30-4191-A0D4-7966661B8A7D}" srcOrd="0" destOrd="0" presId="urn:microsoft.com/office/officeart/2005/8/layout/hList1"/>
    <dgm:cxn modelId="{31BFFE88-ADDD-47EC-8427-8367EB032B1D}" type="presParOf" srcId="{656AE2F8-7921-4D3F-8BCB-837845411B24}" destId="{D18CFE9D-05D8-43EF-A1C9-A54E1627D778}"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69D1B3-6A53-4040-8152-512F5D5EA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773046A-2E33-4059-8D54-D1742BF1301A}">
      <dgm:prSet/>
      <dgm:spPr/>
      <dgm:t>
        <a:bodyPr/>
        <a:lstStyle/>
        <a:p>
          <a:r>
            <a:rPr lang="en-US" dirty="0" smtClean="0"/>
            <a:t>Recommendations</a:t>
          </a:r>
          <a:endParaRPr lang="en-US" dirty="0"/>
        </a:p>
      </dgm:t>
    </dgm:pt>
    <dgm:pt modelId="{E8E2597E-EDED-485B-AD65-49DDF45B255A}" type="parTrans" cxnId="{A359E30B-E425-47BE-91D1-290647972E56}">
      <dgm:prSet/>
      <dgm:spPr/>
      <dgm:t>
        <a:bodyPr/>
        <a:lstStyle/>
        <a:p>
          <a:endParaRPr lang="en-US"/>
        </a:p>
      </dgm:t>
    </dgm:pt>
    <dgm:pt modelId="{A53D6E35-52B4-4AA2-9F05-2E856999F11C}" type="sibTrans" cxnId="{A359E30B-E425-47BE-91D1-290647972E56}">
      <dgm:prSet/>
      <dgm:spPr/>
      <dgm:t>
        <a:bodyPr/>
        <a:lstStyle/>
        <a:p>
          <a:endParaRPr lang="en-US"/>
        </a:p>
      </dgm:t>
    </dgm:pt>
    <dgm:pt modelId="{CEF6A4E5-7F61-45C2-8FDF-46B4A1735971}">
      <dgm:prSet/>
      <dgm:spPr/>
      <dgm:t>
        <a:bodyPr/>
        <a:lstStyle/>
        <a:p>
          <a:r>
            <a:rPr lang="en-US" dirty="0" smtClean="0"/>
            <a:t>Focus on safer pedestrian routes along the historic </a:t>
          </a:r>
          <a:r>
            <a:rPr lang="en-US" dirty="0" err="1" smtClean="0"/>
            <a:t>Carenage</a:t>
          </a:r>
          <a:r>
            <a:rPr lang="en-US" dirty="0" smtClean="0"/>
            <a:t> and better connections between the </a:t>
          </a:r>
          <a:r>
            <a:rPr lang="en-US" dirty="0" err="1" smtClean="0"/>
            <a:t>Carenage</a:t>
          </a:r>
          <a:r>
            <a:rPr lang="en-US" dirty="0" smtClean="0"/>
            <a:t> and other parts of St. George’s</a:t>
          </a:r>
          <a:endParaRPr lang="en-US" dirty="0"/>
        </a:p>
      </dgm:t>
    </dgm:pt>
    <dgm:pt modelId="{36C88081-5312-48D7-9BD9-352354AD5FC8}" type="parTrans" cxnId="{79410C12-7732-461E-8ABE-5DC6466BB4C8}">
      <dgm:prSet/>
      <dgm:spPr/>
      <dgm:t>
        <a:bodyPr/>
        <a:lstStyle/>
        <a:p>
          <a:endParaRPr lang="en-US"/>
        </a:p>
      </dgm:t>
    </dgm:pt>
    <dgm:pt modelId="{20CDE7EF-0136-4A1A-9FAD-0ADA633DACBC}" type="sibTrans" cxnId="{79410C12-7732-461E-8ABE-5DC6466BB4C8}">
      <dgm:prSet/>
      <dgm:spPr/>
      <dgm:t>
        <a:bodyPr/>
        <a:lstStyle/>
        <a:p>
          <a:endParaRPr lang="en-US"/>
        </a:p>
      </dgm:t>
    </dgm:pt>
    <dgm:pt modelId="{48A78D1F-1F27-4830-B1E3-E41479ACD107}">
      <dgm:prSet/>
      <dgm:spPr/>
      <dgm:t>
        <a:bodyPr/>
        <a:lstStyle/>
        <a:p>
          <a:r>
            <a:rPr lang="en-US" dirty="0" smtClean="0"/>
            <a:t>Improve pedestrian-oriented businesses</a:t>
          </a:r>
          <a:endParaRPr lang="en-US" dirty="0"/>
        </a:p>
      </dgm:t>
    </dgm:pt>
    <dgm:pt modelId="{948F19AC-6265-4F01-9FC0-80F7B4D0CF87}" type="parTrans" cxnId="{7360A1B2-965E-465C-B51B-0B1F959A751B}">
      <dgm:prSet/>
      <dgm:spPr/>
      <dgm:t>
        <a:bodyPr/>
        <a:lstStyle/>
        <a:p>
          <a:endParaRPr lang="en-US"/>
        </a:p>
      </dgm:t>
    </dgm:pt>
    <dgm:pt modelId="{B7F96747-495E-4AD1-A6AE-B1F6F0FEE655}" type="sibTrans" cxnId="{7360A1B2-965E-465C-B51B-0B1F959A751B}">
      <dgm:prSet/>
      <dgm:spPr/>
      <dgm:t>
        <a:bodyPr/>
        <a:lstStyle/>
        <a:p>
          <a:endParaRPr lang="en-US"/>
        </a:p>
      </dgm:t>
    </dgm:pt>
    <dgm:pt modelId="{81D06332-A3FF-496A-B4EF-8B477EDC37B0}">
      <dgm:prSet/>
      <dgm:spPr/>
      <dgm:t>
        <a:bodyPr/>
        <a:lstStyle/>
        <a:p>
          <a:r>
            <a:rPr lang="en-US" dirty="0" smtClean="0"/>
            <a:t>Update way-finding signage to support pedestrian navigation</a:t>
          </a:r>
          <a:endParaRPr lang="en-US" dirty="0"/>
        </a:p>
      </dgm:t>
    </dgm:pt>
    <dgm:pt modelId="{9703E4DA-0F12-4E70-BC86-3252A3BE2302}" type="parTrans" cxnId="{0509CC01-6A73-470D-9408-2A8653A7EBC0}">
      <dgm:prSet/>
      <dgm:spPr/>
      <dgm:t>
        <a:bodyPr/>
        <a:lstStyle/>
        <a:p>
          <a:endParaRPr lang="en-US"/>
        </a:p>
      </dgm:t>
    </dgm:pt>
    <dgm:pt modelId="{4D22C7AF-3A89-4562-AAB2-09FAF01AF98E}" type="sibTrans" cxnId="{0509CC01-6A73-470D-9408-2A8653A7EBC0}">
      <dgm:prSet/>
      <dgm:spPr/>
      <dgm:t>
        <a:bodyPr/>
        <a:lstStyle/>
        <a:p>
          <a:endParaRPr lang="en-US"/>
        </a:p>
      </dgm:t>
    </dgm:pt>
    <dgm:pt modelId="{5A37A53F-4207-4DE6-99DB-2D0926DB41FF}">
      <dgm:prSet/>
      <dgm:spPr/>
      <dgm:t>
        <a:bodyPr/>
        <a:lstStyle/>
        <a:p>
          <a:r>
            <a:rPr lang="en-US" dirty="0" smtClean="0"/>
            <a:t>Vigorously enforce parking rules</a:t>
          </a:r>
          <a:endParaRPr lang="en-US" dirty="0"/>
        </a:p>
      </dgm:t>
    </dgm:pt>
    <dgm:pt modelId="{51234BB4-F941-4588-A6FE-C00051FC39A2}" type="parTrans" cxnId="{BDA05F28-F8A0-4EDA-8427-657806F73C74}">
      <dgm:prSet/>
      <dgm:spPr/>
      <dgm:t>
        <a:bodyPr/>
        <a:lstStyle/>
        <a:p>
          <a:endParaRPr lang="en-US"/>
        </a:p>
      </dgm:t>
    </dgm:pt>
    <dgm:pt modelId="{2F5BB7E5-0BF6-4FA2-B207-47F23EFC8985}" type="sibTrans" cxnId="{BDA05F28-F8A0-4EDA-8427-657806F73C74}">
      <dgm:prSet/>
      <dgm:spPr/>
      <dgm:t>
        <a:bodyPr/>
        <a:lstStyle/>
        <a:p>
          <a:endParaRPr lang="en-US"/>
        </a:p>
      </dgm:t>
    </dgm:pt>
    <dgm:pt modelId="{B933E889-FA71-4231-BBE0-BFBF4410F71F}">
      <dgm:prSet/>
      <dgm:spPr/>
      <dgm:t>
        <a:bodyPr/>
        <a:lstStyle/>
        <a:p>
          <a:r>
            <a:rPr lang="en-US" dirty="0" smtClean="0"/>
            <a:t>Improve revenue for public amenities by an economic development strategy, e.g. take advantage of international development interests to help restore major buildings and sites damaged by Hurricane Ivan.</a:t>
          </a:r>
          <a:endParaRPr lang="en-US" dirty="0"/>
        </a:p>
      </dgm:t>
    </dgm:pt>
    <dgm:pt modelId="{C7279DF6-D901-49DA-942C-7A41BE719D43}" type="parTrans" cxnId="{B72F82A4-647D-4765-B7D3-50D5D66D1DB2}">
      <dgm:prSet/>
      <dgm:spPr/>
      <dgm:t>
        <a:bodyPr/>
        <a:lstStyle/>
        <a:p>
          <a:endParaRPr lang="en-US"/>
        </a:p>
      </dgm:t>
    </dgm:pt>
    <dgm:pt modelId="{2A874E6A-E10F-4CAE-A014-B592FD4BD07D}" type="sibTrans" cxnId="{B72F82A4-647D-4765-B7D3-50D5D66D1DB2}">
      <dgm:prSet/>
      <dgm:spPr/>
      <dgm:t>
        <a:bodyPr/>
        <a:lstStyle/>
        <a:p>
          <a:endParaRPr lang="en-US"/>
        </a:p>
      </dgm:t>
    </dgm:pt>
    <dgm:pt modelId="{60741216-C3C6-4DFA-A582-3C12D5206959}">
      <dgm:prSet/>
      <dgm:spPr/>
      <dgm:t>
        <a:bodyPr/>
        <a:lstStyle/>
        <a:p>
          <a:r>
            <a:rPr lang="en-US" smtClean="0"/>
            <a:t>Continue to pursue UNESCO World Heritage Site designation for the St. George’s Fortified System by preparing a management plan; include the center city in the site’s buffer area.</a:t>
          </a:r>
          <a:endParaRPr lang="en-US"/>
        </a:p>
      </dgm:t>
    </dgm:pt>
    <dgm:pt modelId="{0FE5B4BE-3E3D-4952-96C0-020C439A533A}" type="parTrans" cxnId="{77BAC15F-BB21-4505-9936-527381F2E651}">
      <dgm:prSet/>
      <dgm:spPr/>
      <dgm:t>
        <a:bodyPr/>
        <a:lstStyle/>
        <a:p>
          <a:endParaRPr lang="en-US"/>
        </a:p>
      </dgm:t>
    </dgm:pt>
    <dgm:pt modelId="{DA729023-754E-4EBF-A50B-D5D636076E0B}" type="sibTrans" cxnId="{77BAC15F-BB21-4505-9936-527381F2E651}">
      <dgm:prSet/>
      <dgm:spPr/>
      <dgm:t>
        <a:bodyPr/>
        <a:lstStyle/>
        <a:p>
          <a:endParaRPr lang="en-US"/>
        </a:p>
      </dgm:t>
    </dgm:pt>
    <dgm:pt modelId="{041DEA16-D08C-4270-AFAF-14DB5A18D1A5}">
      <dgm:prSet/>
      <dgm:spPr/>
      <dgm:t>
        <a:bodyPr/>
        <a:lstStyle/>
        <a:p>
          <a:r>
            <a:rPr lang="en-US" dirty="0" smtClean="0"/>
            <a:t> Step up designation and enforcement of historic status for the city’s built environment </a:t>
          </a:r>
          <a:endParaRPr lang="en-US" dirty="0"/>
        </a:p>
      </dgm:t>
    </dgm:pt>
    <dgm:pt modelId="{2CC9932E-8A03-44F8-9200-EA2141D90CD5}" type="parTrans" cxnId="{915F6F22-0093-430D-BBE2-0F48FD77B698}">
      <dgm:prSet/>
      <dgm:spPr/>
      <dgm:t>
        <a:bodyPr/>
        <a:lstStyle/>
        <a:p>
          <a:endParaRPr lang="en-US"/>
        </a:p>
      </dgm:t>
    </dgm:pt>
    <dgm:pt modelId="{582E2DF1-2E14-42C0-BABB-E89AB0B4641E}" type="sibTrans" cxnId="{915F6F22-0093-430D-BBE2-0F48FD77B698}">
      <dgm:prSet/>
      <dgm:spPr/>
      <dgm:t>
        <a:bodyPr/>
        <a:lstStyle/>
        <a:p>
          <a:endParaRPr lang="en-US"/>
        </a:p>
      </dgm:t>
    </dgm:pt>
    <dgm:pt modelId="{476A9560-0DB1-4945-B1DA-CD1E665B3026}">
      <dgm:prSet/>
      <dgm:spPr/>
      <dgm:t>
        <a:bodyPr/>
        <a:lstStyle/>
        <a:p>
          <a:r>
            <a:rPr lang="en-US" dirty="0" smtClean="0"/>
            <a:t>Improve public open space and facilities, such as street furniture, crosswalks, and public lighting</a:t>
          </a:r>
          <a:endParaRPr lang="en-US" dirty="0"/>
        </a:p>
      </dgm:t>
    </dgm:pt>
    <dgm:pt modelId="{63667805-E87D-4F74-94DE-97D600EDB0C9}" type="parTrans" cxnId="{E94C40A8-15C2-43A6-834D-6F9EF1F4AF3D}">
      <dgm:prSet/>
      <dgm:spPr/>
      <dgm:t>
        <a:bodyPr/>
        <a:lstStyle/>
        <a:p>
          <a:endParaRPr lang="en-US"/>
        </a:p>
      </dgm:t>
    </dgm:pt>
    <dgm:pt modelId="{9FB42CB4-86AA-406A-B162-780D32D5E95C}" type="sibTrans" cxnId="{E94C40A8-15C2-43A6-834D-6F9EF1F4AF3D}">
      <dgm:prSet/>
      <dgm:spPr/>
      <dgm:t>
        <a:bodyPr/>
        <a:lstStyle/>
        <a:p>
          <a:endParaRPr lang="en-US"/>
        </a:p>
      </dgm:t>
    </dgm:pt>
    <dgm:pt modelId="{4942D62C-6C25-43C3-AA26-DEBAF4D9C156}">
      <dgm:prSet/>
      <dgm:spPr/>
      <dgm:t>
        <a:bodyPr/>
        <a:lstStyle/>
        <a:p>
          <a:r>
            <a:rPr lang="en-US" dirty="0" smtClean="0"/>
            <a:t>Review public transportation systems and suggest improvement to routes, stops and promotion; </a:t>
          </a:r>
          <a:endParaRPr lang="en-US" dirty="0"/>
        </a:p>
      </dgm:t>
    </dgm:pt>
    <dgm:pt modelId="{37F028C2-ABBD-4E99-9B4E-F30FC7FC95BE}" type="parTrans" cxnId="{3C2DBC5C-5C80-41B2-B58C-006DAB8562E7}">
      <dgm:prSet/>
      <dgm:spPr/>
      <dgm:t>
        <a:bodyPr/>
        <a:lstStyle/>
        <a:p>
          <a:endParaRPr lang="en-US"/>
        </a:p>
      </dgm:t>
    </dgm:pt>
    <dgm:pt modelId="{032F9357-FD56-4438-8A55-48759AB1D124}" type="sibTrans" cxnId="{3C2DBC5C-5C80-41B2-B58C-006DAB8562E7}">
      <dgm:prSet/>
      <dgm:spPr/>
      <dgm:t>
        <a:bodyPr/>
        <a:lstStyle/>
        <a:p>
          <a:endParaRPr lang="en-US"/>
        </a:p>
      </dgm:t>
    </dgm:pt>
    <dgm:pt modelId="{084BFDD1-4C6A-4747-8DD9-4682390F6036}">
      <dgm:prSet/>
      <dgm:spPr/>
      <dgm:t>
        <a:bodyPr/>
        <a:lstStyle/>
        <a:p>
          <a:r>
            <a:rPr lang="en-US" dirty="0" smtClean="0"/>
            <a:t>Develop a stronger link to the students and faculty at SGU; establish a presence in the downtown; improve awareness and outreach to the students so that they spend more time and money in St. George’s proper</a:t>
          </a:r>
          <a:endParaRPr lang="en-US" dirty="0"/>
        </a:p>
      </dgm:t>
    </dgm:pt>
    <dgm:pt modelId="{563D6BAF-06D1-403B-8C3F-10383BB7062B}" type="parTrans" cxnId="{A47F3B58-80C5-42E2-8707-78A6760101CA}">
      <dgm:prSet/>
      <dgm:spPr/>
      <dgm:t>
        <a:bodyPr/>
        <a:lstStyle/>
        <a:p>
          <a:endParaRPr lang="en-US"/>
        </a:p>
      </dgm:t>
    </dgm:pt>
    <dgm:pt modelId="{850616D2-D788-43DD-AE0D-3DED72BEA7C2}" type="sibTrans" cxnId="{A47F3B58-80C5-42E2-8707-78A6760101CA}">
      <dgm:prSet/>
      <dgm:spPr/>
      <dgm:t>
        <a:bodyPr/>
        <a:lstStyle/>
        <a:p>
          <a:endParaRPr lang="en-US"/>
        </a:p>
      </dgm:t>
    </dgm:pt>
    <dgm:pt modelId="{30293B8E-E775-4CB4-83EE-1FE030BD6584}" type="pres">
      <dgm:prSet presAssocID="{BC69D1B3-6A53-4040-8152-512F5D5EAD9D}" presName="Name0" presStyleCnt="0">
        <dgm:presLayoutVars>
          <dgm:dir/>
          <dgm:animLvl val="lvl"/>
          <dgm:resizeHandles val="exact"/>
        </dgm:presLayoutVars>
      </dgm:prSet>
      <dgm:spPr/>
      <dgm:t>
        <a:bodyPr/>
        <a:lstStyle/>
        <a:p>
          <a:endParaRPr lang="en-US"/>
        </a:p>
      </dgm:t>
    </dgm:pt>
    <dgm:pt modelId="{479CD5BF-6D2E-4B7F-ABD0-4B145C3857FC}" type="pres">
      <dgm:prSet presAssocID="{6773046A-2E33-4059-8D54-D1742BF1301A}" presName="composite" presStyleCnt="0"/>
      <dgm:spPr/>
    </dgm:pt>
    <dgm:pt modelId="{209B8409-469C-4D55-8F2D-9EA8574DDAF7}" type="pres">
      <dgm:prSet presAssocID="{6773046A-2E33-4059-8D54-D1742BF1301A}" presName="parTx" presStyleLbl="alignNode1" presStyleIdx="0" presStyleCnt="1">
        <dgm:presLayoutVars>
          <dgm:chMax val="0"/>
          <dgm:chPref val="0"/>
          <dgm:bulletEnabled val="1"/>
        </dgm:presLayoutVars>
      </dgm:prSet>
      <dgm:spPr/>
      <dgm:t>
        <a:bodyPr/>
        <a:lstStyle/>
        <a:p>
          <a:endParaRPr lang="en-US"/>
        </a:p>
      </dgm:t>
    </dgm:pt>
    <dgm:pt modelId="{20C801ED-DD9B-4B1D-960D-702790DBB4DB}" type="pres">
      <dgm:prSet presAssocID="{6773046A-2E33-4059-8D54-D1742BF1301A}" presName="desTx" presStyleLbl="alignAccFollowNode1" presStyleIdx="0" presStyleCnt="1" custScaleY="100459" custLinFactNeighborX="1075" custLinFactNeighborY="1974">
        <dgm:presLayoutVars>
          <dgm:bulletEnabled val="1"/>
        </dgm:presLayoutVars>
      </dgm:prSet>
      <dgm:spPr/>
      <dgm:t>
        <a:bodyPr/>
        <a:lstStyle/>
        <a:p>
          <a:endParaRPr lang="en-US"/>
        </a:p>
      </dgm:t>
    </dgm:pt>
  </dgm:ptLst>
  <dgm:cxnLst>
    <dgm:cxn modelId="{BAF059D2-E27A-4F62-9D73-8C44805E599D}" type="presOf" srcId="{60741216-C3C6-4DFA-A582-3C12D5206959}" destId="{20C801ED-DD9B-4B1D-960D-702790DBB4DB}" srcOrd="0" destOrd="9" presId="urn:microsoft.com/office/officeart/2005/8/layout/hList1"/>
    <dgm:cxn modelId="{0509CC01-6A73-470D-9408-2A8653A7EBC0}" srcId="{6773046A-2E33-4059-8D54-D1742BF1301A}" destId="{81D06332-A3FF-496A-B4EF-8B477EDC37B0}" srcOrd="2" destOrd="0" parTransId="{9703E4DA-0F12-4E70-BC86-3252A3BE2302}" sibTransId="{4D22C7AF-3A89-4562-AAB2-09FAF01AF98E}"/>
    <dgm:cxn modelId="{A9302F2A-0032-4A2C-AA5E-C744318B4C6C}" type="presOf" srcId="{4942D62C-6C25-43C3-AA26-DEBAF4D9C156}" destId="{20C801ED-DD9B-4B1D-960D-702790DBB4DB}" srcOrd="0" destOrd="6" presId="urn:microsoft.com/office/officeart/2005/8/layout/hList1"/>
    <dgm:cxn modelId="{3DBEF700-85B4-460B-844A-DCF921D24C46}" type="presOf" srcId="{BC69D1B3-6A53-4040-8152-512F5D5EAD9D}" destId="{30293B8E-E775-4CB4-83EE-1FE030BD6584}" srcOrd="0" destOrd="0" presId="urn:microsoft.com/office/officeart/2005/8/layout/hList1"/>
    <dgm:cxn modelId="{14C7AC20-9351-4362-832A-82633DF57B49}" type="presOf" srcId="{6773046A-2E33-4059-8D54-D1742BF1301A}" destId="{209B8409-469C-4D55-8F2D-9EA8574DDAF7}" srcOrd="0" destOrd="0" presId="urn:microsoft.com/office/officeart/2005/8/layout/hList1"/>
    <dgm:cxn modelId="{F4CFAE02-93C1-4529-9E4A-DAEF15CD0E09}" type="presOf" srcId="{5A37A53F-4207-4DE6-99DB-2D0926DB41FF}" destId="{20C801ED-DD9B-4B1D-960D-702790DBB4DB}" srcOrd="0" destOrd="4" presId="urn:microsoft.com/office/officeart/2005/8/layout/hList1"/>
    <dgm:cxn modelId="{16AE948B-9678-4FE8-A8DB-D7340778F993}" type="presOf" srcId="{48A78D1F-1F27-4830-B1E3-E41479ACD107}" destId="{20C801ED-DD9B-4B1D-960D-702790DBB4DB}" srcOrd="0" destOrd="1" presId="urn:microsoft.com/office/officeart/2005/8/layout/hList1"/>
    <dgm:cxn modelId="{A359E30B-E425-47BE-91D1-290647972E56}" srcId="{BC69D1B3-6A53-4040-8152-512F5D5EAD9D}" destId="{6773046A-2E33-4059-8D54-D1742BF1301A}" srcOrd="0" destOrd="0" parTransId="{E8E2597E-EDED-485B-AD65-49DDF45B255A}" sibTransId="{A53D6E35-52B4-4AA2-9F05-2E856999F11C}"/>
    <dgm:cxn modelId="{7360A1B2-965E-465C-B51B-0B1F959A751B}" srcId="{6773046A-2E33-4059-8D54-D1742BF1301A}" destId="{48A78D1F-1F27-4830-B1E3-E41479ACD107}" srcOrd="1" destOrd="0" parTransId="{948F19AC-6265-4F01-9FC0-80F7B4D0CF87}" sibTransId="{B7F96747-495E-4AD1-A6AE-B1F6F0FEE655}"/>
    <dgm:cxn modelId="{B72F82A4-647D-4765-B7D3-50D5D66D1DB2}" srcId="{6773046A-2E33-4059-8D54-D1742BF1301A}" destId="{B933E889-FA71-4231-BBE0-BFBF4410F71F}" srcOrd="8" destOrd="0" parTransId="{C7279DF6-D901-49DA-942C-7A41BE719D43}" sibTransId="{2A874E6A-E10F-4CAE-A014-B592FD4BD07D}"/>
    <dgm:cxn modelId="{BD3A32BD-66BD-4629-AC56-CF5CFC10EA7A}" type="presOf" srcId="{81D06332-A3FF-496A-B4EF-8B477EDC37B0}" destId="{20C801ED-DD9B-4B1D-960D-702790DBB4DB}" srcOrd="0" destOrd="2" presId="urn:microsoft.com/office/officeart/2005/8/layout/hList1"/>
    <dgm:cxn modelId="{915F6F22-0093-430D-BBE2-0F48FD77B698}" srcId="{6773046A-2E33-4059-8D54-D1742BF1301A}" destId="{041DEA16-D08C-4270-AFAF-14DB5A18D1A5}" srcOrd="3" destOrd="0" parTransId="{2CC9932E-8A03-44F8-9200-EA2141D90CD5}" sibTransId="{582E2DF1-2E14-42C0-BABB-E89AB0B4641E}"/>
    <dgm:cxn modelId="{80056897-3621-4FEF-9650-45FB6F6E1D4D}" type="presOf" srcId="{B933E889-FA71-4231-BBE0-BFBF4410F71F}" destId="{20C801ED-DD9B-4B1D-960D-702790DBB4DB}" srcOrd="0" destOrd="8" presId="urn:microsoft.com/office/officeart/2005/8/layout/hList1"/>
    <dgm:cxn modelId="{0E87DC39-39C7-453D-A7B0-9DD9884F7EA5}" type="presOf" srcId="{084BFDD1-4C6A-4747-8DD9-4682390F6036}" destId="{20C801ED-DD9B-4B1D-960D-702790DBB4DB}" srcOrd="0" destOrd="7" presId="urn:microsoft.com/office/officeart/2005/8/layout/hList1"/>
    <dgm:cxn modelId="{E9A7A52F-1C68-4F3B-99B8-A6C1F1BA1BFB}" type="presOf" srcId="{CEF6A4E5-7F61-45C2-8FDF-46B4A1735971}" destId="{20C801ED-DD9B-4B1D-960D-702790DBB4DB}" srcOrd="0" destOrd="0" presId="urn:microsoft.com/office/officeart/2005/8/layout/hList1"/>
    <dgm:cxn modelId="{3C2DBC5C-5C80-41B2-B58C-006DAB8562E7}" srcId="{6773046A-2E33-4059-8D54-D1742BF1301A}" destId="{4942D62C-6C25-43C3-AA26-DEBAF4D9C156}" srcOrd="6" destOrd="0" parTransId="{37F028C2-ABBD-4E99-9B4E-F30FC7FC95BE}" sibTransId="{032F9357-FD56-4438-8A55-48759AB1D124}"/>
    <dgm:cxn modelId="{BDA05F28-F8A0-4EDA-8427-657806F73C74}" srcId="{6773046A-2E33-4059-8D54-D1742BF1301A}" destId="{5A37A53F-4207-4DE6-99DB-2D0926DB41FF}" srcOrd="4" destOrd="0" parTransId="{51234BB4-F941-4588-A6FE-C00051FC39A2}" sibTransId="{2F5BB7E5-0BF6-4FA2-B207-47F23EFC8985}"/>
    <dgm:cxn modelId="{137686B0-5509-49FD-945D-181FEF43A48D}" type="presOf" srcId="{041DEA16-D08C-4270-AFAF-14DB5A18D1A5}" destId="{20C801ED-DD9B-4B1D-960D-702790DBB4DB}" srcOrd="0" destOrd="3" presId="urn:microsoft.com/office/officeart/2005/8/layout/hList1"/>
    <dgm:cxn modelId="{A47F3B58-80C5-42E2-8707-78A6760101CA}" srcId="{6773046A-2E33-4059-8D54-D1742BF1301A}" destId="{084BFDD1-4C6A-4747-8DD9-4682390F6036}" srcOrd="7" destOrd="0" parTransId="{563D6BAF-06D1-403B-8C3F-10383BB7062B}" sibTransId="{850616D2-D788-43DD-AE0D-3DED72BEA7C2}"/>
    <dgm:cxn modelId="{77BAC15F-BB21-4505-9936-527381F2E651}" srcId="{6773046A-2E33-4059-8D54-D1742BF1301A}" destId="{60741216-C3C6-4DFA-A582-3C12D5206959}" srcOrd="9" destOrd="0" parTransId="{0FE5B4BE-3E3D-4952-96C0-020C439A533A}" sibTransId="{DA729023-754E-4EBF-A50B-D5D636076E0B}"/>
    <dgm:cxn modelId="{79410C12-7732-461E-8ABE-5DC6466BB4C8}" srcId="{6773046A-2E33-4059-8D54-D1742BF1301A}" destId="{CEF6A4E5-7F61-45C2-8FDF-46B4A1735971}" srcOrd="0" destOrd="0" parTransId="{36C88081-5312-48D7-9BD9-352354AD5FC8}" sibTransId="{20CDE7EF-0136-4A1A-9FAD-0ADA633DACBC}"/>
    <dgm:cxn modelId="{173C502D-8CE7-4D9F-8009-C8D872E70BAC}" type="presOf" srcId="{476A9560-0DB1-4945-B1DA-CD1E665B3026}" destId="{20C801ED-DD9B-4B1D-960D-702790DBB4DB}" srcOrd="0" destOrd="5" presId="urn:microsoft.com/office/officeart/2005/8/layout/hList1"/>
    <dgm:cxn modelId="{E94C40A8-15C2-43A6-834D-6F9EF1F4AF3D}" srcId="{6773046A-2E33-4059-8D54-D1742BF1301A}" destId="{476A9560-0DB1-4945-B1DA-CD1E665B3026}" srcOrd="5" destOrd="0" parTransId="{63667805-E87D-4F74-94DE-97D600EDB0C9}" sibTransId="{9FB42CB4-86AA-406A-B162-780D32D5E95C}"/>
    <dgm:cxn modelId="{A5791FAC-5456-4BAE-AF5C-8DB6938A05C6}" type="presParOf" srcId="{30293B8E-E775-4CB4-83EE-1FE030BD6584}" destId="{479CD5BF-6D2E-4B7F-ABD0-4B145C3857FC}" srcOrd="0" destOrd="0" presId="urn:microsoft.com/office/officeart/2005/8/layout/hList1"/>
    <dgm:cxn modelId="{B41F4D08-4BE5-4397-8F1E-C08129B0323E}" type="presParOf" srcId="{479CD5BF-6D2E-4B7F-ABD0-4B145C3857FC}" destId="{209B8409-469C-4D55-8F2D-9EA8574DDAF7}" srcOrd="0" destOrd="0" presId="urn:microsoft.com/office/officeart/2005/8/layout/hList1"/>
    <dgm:cxn modelId="{52C63D33-E850-45FA-BD29-AC0EA8AF0172}" type="presParOf" srcId="{479CD5BF-6D2E-4B7F-ABD0-4B145C3857FC}" destId="{20C801ED-DD9B-4B1D-960D-702790DBB4DB}"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69D1B3-6A53-4040-8152-512F5D5EA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FD257CD-A16A-4215-8181-232E6EBFB18F}">
      <dgm:prSet phldrT="[Text]"/>
      <dgm:spPr/>
      <dgm:t>
        <a:bodyPr/>
        <a:lstStyle/>
        <a:p>
          <a:r>
            <a:rPr lang="en-US" dirty="0" smtClean="0"/>
            <a:t>Positives</a:t>
          </a:r>
          <a:endParaRPr lang="en-US" dirty="0"/>
        </a:p>
      </dgm:t>
    </dgm:pt>
    <dgm:pt modelId="{E625651B-806E-4201-9CCF-3A149D340463}" type="parTrans" cxnId="{1C6E9DE1-96CD-4319-B033-61F467CEB200}">
      <dgm:prSet/>
      <dgm:spPr/>
      <dgm:t>
        <a:bodyPr/>
        <a:lstStyle/>
        <a:p>
          <a:endParaRPr lang="en-US"/>
        </a:p>
      </dgm:t>
    </dgm:pt>
    <dgm:pt modelId="{9119B6BE-3F1F-4539-990B-E6753CAA17CF}" type="sibTrans" cxnId="{1C6E9DE1-96CD-4319-B033-61F467CEB200}">
      <dgm:prSet/>
      <dgm:spPr/>
      <dgm:t>
        <a:bodyPr/>
        <a:lstStyle/>
        <a:p>
          <a:endParaRPr lang="en-US"/>
        </a:p>
      </dgm:t>
    </dgm:pt>
    <dgm:pt modelId="{ECD0AB8B-CF77-44E0-84F7-327B04B303D9}">
      <dgm:prSet phldrT="[Text]"/>
      <dgm:spPr/>
      <dgm:t>
        <a:bodyPr/>
        <a:lstStyle/>
        <a:p>
          <a:r>
            <a:rPr lang="en-US" dirty="0" smtClean="0"/>
            <a:t>Highly conducive to walking</a:t>
          </a:r>
          <a:endParaRPr lang="en-US" dirty="0"/>
        </a:p>
      </dgm:t>
    </dgm:pt>
    <dgm:pt modelId="{24818498-2FC8-4205-8C03-7F72FCC3EFB9}" type="parTrans" cxnId="{876A8F4B-E33D-48CA-BED3-FCEB8BD2CE9C}">
      <dgm:prSet/>
      <dgm:spPr/>
      <dgm:t>
        <a:bodyPr/>
        <a:lstStyle/>
        <a:p>
          <a:endParaRPr lang="en-US"/>
        </a:p>
      </dgm:t>
    </dgm:pt>
    <dgm:pt modelId="{4F064150-3CD0-463F-A451-FAC86B8A38B4}" type="sibTrans" cxnId="{876A8F4B-E33D-48CA-BED3-FCEB8BD2CE9C}">
      <dgm:prSet/>
      <dgm:spPr/>
      <dgm:t>
        <a:bodyPr/>
        <a:lstStyle/>
        <a:p>
          <a:endParaRPr lang="en-US"/>
        </a:p>
      </dgm:t>
    </dgm:pt>
    <dgm:pt modelId="{F08EA804-7CB9-4992-95B0-CCC3DB9FA5F0}">
      <dgm:prSet phldrT="[Text]"/>
      <dgm:spPr/>
      <dgm:t>
        <a:bodyPr/>
        <a:lstStyle/>
        <a:p>
          <a:r>
            <a:rPr lang="en-US" dirty="0" smtClean="0"/>
            <a:t>Negatives</a:t>
          </a:r>
          <a:endParaRPr lang="en-US" dirty="0"/>
        </a:p>
      </dgm:t>
    </dgm:pt>
    <dgm:pt modelId="{91E92F80-ED4B-41CA-90FE-E51BA50AD8AB}" type="parTrans" cxnId="{6D3D36F5-7A3D-4420-A7C4-26C8D9CB9A12}">
      <dgm:prSet/>
      <dgm:spPr/>
      <dgm:t>
        <a:bodyPr/>
        <a:lstStyle/>
        <a:p>
          <a:endParaRPr lang="en-US"/>
        </a:p>
      </dgm:t>
    </dgm:pt>
    <dgm:pt modelId="{659E63A9-7809-47DA-81CB-019C0C9A214F}" type="sibTrans" cxnId="{6D3D36F5-7A3D-4420-A7C4-26C8D9CB9A12}">
      <dgm:prSet/>
      <dgm:spPr/>
      <dgm:t>
        <a:bodyPr/>
        <a:lstStyle/>
        <a:p>
          <a:endParaRPr lang="en-US"/>
        </a:p>
      </dgm:t>
    </dgm:pt>
    <dgm:pt modelId="{A23BBBD7-DCEC-4FE3-B5AA-96B097B31C33}">
      <dgm:prSet phldrT="[Text]"/>
      <dgm:spPr/>
      <dgm:t>
        <a:bodyPr/>
        <a:lstStyle/>
        <a:p>
          <a:r>
            <a:rPr lang="en-US" dirty="0" smtClean="0"/>
            <a:t>Poor lighting in smaller street lanes and alleys</a:t>
          </a:r>
          <a:endParaRPr lang="en-US" dirty="0"/>
        </a:p>
      </dgm:t>
    </dgm:pt>
    <dgm:pt modelId="{3D6790A2-39C0-491F-A12D-5401AE3FFE40}" type="parTrans" cxnId="{DB187B84-0146-44D8-8403-A50751AD1AC3}">
      <dgm:prSet/>
      <dgm:spPr/>
      <dgm:t>
        <a:bodyPr/>
        <a:lstStyle/>
        <a:p>
          <a:endParaRPr lang="en-US"/>
        </a:p>
      </dgm:t>
    </dgm:pt>
    <dgm:pt modelId="{C1A1E42C-B7B3-41A1-BAF3-6133E4AB5B80}" type="sibTrans" cxnId="{DB187B84-0146-44D8-8403-A50751AD1AC3}">
      <dgm:prSet/>
      <dgm:spPr/>
      <dgm:t>
        <a:bodyPr/>
        <a:lstStyle/>
        <a:p>
          <a:endParaRPr lang="en-US"/>
        </a:p>
      </dgm:t>
    </dgm:pt>
    <dgm:pt modelId="{6F09BE32-D38C-4EA3-8FF0-B21BDE03884C}">
      <dgm:prSet phldrT="[Text]"/>
      <dgm:spPr/>
      <dgm:t>
        <a:bodyPr/>
        <a:lstStyle/>
        <a:p>
          <a:endParaRPr lang="en-US" dirty="0"/>
        </a:p>
      </dgm:t>
    </dgm:pt>
    <dgm:pt modelId="{FE145BF1-48DE-4747-8AAC-67649E04D32B}" type="parTrans" cxnId="{AE2477E9-BBD3-45C1-B613-9C4F22C4BCF4}">
      <dgm:prSet/>
      <dgm:spPr/>
      <dgm:t>
        <a:bodyPr/>
        <a:lstStyle/>
        <a:p>
          <a:endParaRPr lang="en-US"/>
        </a:p>
      </dgm:t>
    </dgm:pt>
    <dgm:pt modelId="{21A6C5D7-C720-437B-A2A9-4E73B6A06A1A}" type="sibTrans" cxnId="{AE2477E9-BBD3-45C1-B613-9C4F22C4BCF4}">
      <dgm:prSet/>
      <dgm:spPr/>
      <dgm:t>
        <a:bodyPr/>
        <a:lstStyle/>
        <a:p>
          <a:endParaRPr lang="en-US"/>
        </a:p>
      </dgm:t>
    </dgm:pt>
    <dgm:pt modelId="{CA88CACB-EBAF-4210-8FBE-E5733A56B5CA}">
      <dgm:prSet phldrT="[Text]"/>
      <dgm:spPr/>
      <dgm:t>
        <a:bodyPr/>
        <a:lstStyle/>
        <a:p>
          <a:endParaRPr lang="en-US" dirty="0"/>
        </a:p>
      </dgm:t>
    </dgm:pt>
    <dgm:pt modelId="{E366484A-AAC9-4304-AE60-B6962118117F}" type="parTrans" cxnId="{90B73B3B-33A0-4CEA-9098-572BCFD3A280}">
      <dgm:prSet/>
      <dgm:spPr/>
      <dgm:t>
        <a:bodyPr/>
        <a:lstStyle/>
        <a:p>
          <a:endParaRPr lang="en-US"/>
        </a:p>
      </dgm:t>
    </dgm:pt>
    <dgm:pt modelId="{0C61C539-807F-4531-871E-3A790FFA5B15}" type="sibTrans" cxnId="{90B73B3B-33A0-4CEA-9098-572BCFD3A280}">
      <dgm:prSet/>
      <dgm:spPr/>
      <dgm:t>
        <a:bodyPr/>
        <a:lstStyle/>
        <a:p>
          <a:endParaRPr lang="en-US"/>
        </a:p>
      </dgm:t>
    </dgm:pt>
    <dgm:pt modelId="{87BA280B-EEC0-4687-8BDB-16FD5A4C7CC4}">
      <dgm:prSet phldrT="[Text]"/>
      <dgm:spPr/>
      <dgm:t>
        <a:bodyPr/>
        <a:lstStyle/>
        <a:p>
          <a:endParaRPr lang="en-US" dirty="0"/>
        </a:p>
      </dgm:t>
    </dgm:pt>
    <dgm:pt modelId="{8296AB19-A797-487F-A11D-93E54A1EB071}" type="parTrans" cxnId="{E2ACB31C-2859-4FE4-B208-01124F3F3F9D}">
      <dgm:prSet/>
      <dgm:spPr/>
      <dgm:t>
        <a:bodyPr/>
        <a:lstStyle/>
        <a:p>
          <a:endParaRPr lang="en-US"/>
        </a:p>
      </dgm:t>
    </dgm:pt>
    <dgm:pt modelId="{8ACF3587-B7C3-419F-B86F-992325C05DD2}" type="sibTrans" cxnId="{E2ACB31C-2859-4FE4-B208-01124F3F3F9D}">
      <dgm:prSet/>
      <dgm:spPr/>
      <dgm:t>
        <a:bodyPr/>
        <a:lstStyle/>
        <a:p>
          <a:endParaRPr lang="en-US"/>
        </a:p>
      </dgm:t>
    </dgm:pt>
    <dgm:pt modelId="{967C104D-F334-4875-990C-64CCD86EA0C4}">
      <dgm:prSet phldrT="[Text]"/>
      <dgm:spPr/>
      <dgm:t>
        <a:bodyPr/>
        <a:lstStyle/>
        <a:p>
          <a:endParaRPr lang="en-US" dirty="0"/>
        </a:p>
      </dgm:t>
    </dgm:pt>
    <dgm:pt modelId="{C78D1F28-23B5-4AE5-81F9-A33E0592D6F7}" type="parTrans" cxnId="{D9DCEACE-1F59-4A08-AEBE-4EFFDCA01B0F}">
      <dgm:prSet/>
      <dgm:spPr/>
      <dgm:t>
        <a:bodyPr/>
        <a:lstStyle/>
        <a:p>
          <a:endParaRPr lang="en-US"/>
        </a:p>
      </dgm:t>
    </dgm:pt>
    <dgm:pt modelId="{2B3BC43D-2ECF-4057-9451-CE822DF4EDE5}" type="sibTrans" cxnId="{D9DCEACE-1F59-4A08-AEBE-4EFFDCA01B0F}">
      <dgm:prSet/>
      <dgm:spPr/>
      <dgm:t>
        <a:bodyPr/>
        <a:lstStyle/>
        <a:p>
          <a:endParaRPr lang="en-US"/>
        </a:p>
      </dgm:t>
    </dgm:pt>
    <dgm:pt modelId="{C999072D-530D-4C44-AD1D-CDA261B9133D}">
      <dgm:prSet phldrT="[Text]"/>
      <dgm:spPr/>
      <dgm:t>
        <a:bodyPr/>
        <a:lstStyle/>
        <a:p>
          <a:endParaRPr lang="en-US" dirty="0"/>
        </a:p>
      </dgm:t>
    </dgm:pt>
    <dgm:pt modelId="{062E69CE-3FB5-477B-8E97-6547EC86BEA3}" type="parTrans" cxnId="{B5CA2CF1-071F-42CD-9258-550919F241F6}">
      <dgm:prSet/>
      <dgm:spPr/>
      <dgm:t>
        <a:bodyPr/>
        <a:lstStyle/>
        <a:p>
          <a:endParaRPr lang="en-US"/>
        </a:p>
      </dgm:t>
    </dgm:pt>
    <dgm:pt modelId="{47BD758B-6BDF-4624-BF31-97374A77030F}" type="sibTrans" cxnId="{B5CA2CF1-071F-42CD-9258-550919F241F6}">
      <dgm:prSet/>
      <dgm:spPr/>
      <dgm:t>
        <a:bodyPr/>
        <a:lstStyle/>
        <a:p>
          <a:endParaRPr lang="en-US"/>
        </a:p>
      </dgm:t>
    </dgm:pt>
    <dgm:pt modelId="{AC0249BB-F713-4386-AB6B-5BB06B560AAF}">
      <dgm:prSet phldrT="[Text]"/>
      <dgm:spPr/>
      <dgm:t>
        <a:bodyPr/>
        <a:lstStyle/>
        <a:p>
          <a:r>
            <a:rPr lang="en-US" dirty="0" smtClean="0"/>
            <a:t>No dedicated bicycle infrastructure</a:t>
          </a:r>
          <a:endParaRPr lang="en-US" dirty="0"/>
        </a:p>
      </dgm:t>
    </dgm:pt>
    <dgm:pt modelId="{CF512A9A-FF62-4948-961A-9B4F9AF437CF}" type="parTrans" cxnId="{97B9F591-4B2C-42A8-B991-B78D24DDFBDE}">
      <dgm:prSet/>
      <dgm:spPr/>
      <dgm:t>
        <a:bodyPr/>
        <a:lstStyle/>
        <a:p>
          <a:endParaRPr lang="en-US"/>
        </a:p>
      </dgm:t>
    </dgm:pt>
    <dgm:pt modelId="{6036F9E0-0FB7-42F3-8BD3-6EA2FC94447D}" type="sibTrans" cxnId="{97B9F591-4B2C-42A8-B991-B78D24DDFBDE}">
      <dgm:prSet/>
      <dgm:spPr/>
      <dgm:t>
        <a:bodyPr/>
        <a:lstStyle/>
        <a:p>
          <a:endParaRPr lang="en-US"/>
        </a:p>
      </dgm:t>
    </dgm:pt>
    <dgm:pt modelId="{96D2CC21-BA62-4793-9528-18EBA43DDB1B}">
      <dgm:prSet phldrT="[Text]"/>
      <dgm:spPr/>
      <dgm:t>
        <a:bodyPr/>
        <a:lstStyle/>
        <a:p>
          <a:r>
            <a:rPr lang="en-US" dirty="0" smtClean="0"/>
            <a:t>Priority of pedestrians given (adequate sidewalks, limited parking)</a:t>
          </a:r>
          <a:endParaRPr lang="en-US" dirty="0"/>
        </a:p>
      </dgm:t>
    </dgm:pt>
    <dgm:pt modelId="{A74CC5EC-8D0A-40A7-AFB3-81915A19DD49}" type="parTrans" cxnId="{13FD731E-1F23-457A-BDB1-969CFAD1BE18}">
      <dgm:prSet/>
      <dgm:spPr/>
      <dgm:t>
        <a:bodyPr/>
        <a:lstStyle/>
        <a:p>
          <a:endParaRPr lang="en-US"/>
        </a:p>
      </dgm:t>
    </dgm:pt>
    <dgm:pt modelId="{AD284160-9458-4E48-A932-06B63ED1F09A}" type="sibTrans" cxnId="{13FD731E-1F23-457A-BDB1-969CFAD1BE18}">
      <dgm:prSet/>
      <dgm:spPr/>
      <dgm:t>
        <a:bodyPr/>
        <a:lstStyle/>
        <a:p>
          <a:endParaRPr lang="en-US"/>
        </a:p>
      </dgm:t>
    </dgm:pt>
    <dgm:pt modelId="{9BF857BB-B75B-48F2-988F-D7629C2FA3A2}">
      <dgm:prSet phldrT="[Text]"/>
      <dgm:spPr/>
      <dgm:t>
        <a:bodyPr/>
        <a:lstStyle/>
        <a:p>
          <a:r>
            <a:rPr lang="en-US" dirty="0" smtClean="0"/>
            <a:t>Attractive and intact streetscapes</a:t>
          </a:r>
          <a:endParaRPr lang="en-US" dirty="0"/>
        </a:p>
      </dgm:t>
    </dgm:pt>
    <dgm:pt modelId="{518B9F2D-5709-4186-8283-810AF51B10D9}" type="parTrans" cxnId="{01B95943-8F7F-4A9B-8DC7-4F9D3253AC89}">
      <dgm:prSet/>
      <dgm:spPr/>
      <dgm:t>
        <a:bodyPr/>
        <a:lstStyle/>
        <a:p>
          <a:endParaRPr lang="en-US"/>
        </a:p>
      </dgm:t>
    </dgm:pt>
    <dgm:pt modelId="{3449A44A-1ECD-43D9-8CFB-DF3FBE1C82A8}" type="sibTrans" cxnId="{01B95943-8F7F-4A9B-8DC7-4F9D3253AC89}">
      <dgm:prSet/>
      <dgm:spPr/>
      <dgm:t>
        <a:bodyPr/>
        <a:lstStyle/>
        <a:p>
          <a:endParaRPr lang="en-US"/>
        </a:p>
      </dgm:t>
    </dgm:pt>
    <dgm:pt modelId="{A69BA79C-5971-438B-AEAC-F529B9B384A3}">
      <dgm:prSet phldrT="[Text]"/>
      <dgm:spPr/>
      <dgm:t>
        <a:bodyPr/>
        <a:lstStyle/>
        <a:p>
          <a:r>
            <a:rPr lang="en-US" dirty="0" smtClean="0"/>
            <a:t>Vibrant urban center</a:t>
          </a:r>
          <a:endParaRPr lang="en-US" dirty="0"/>
        </a:p>
      </dgm:t>
    </dgm:pt>
    <dgm:pt modelId="{7BF149BA-BFE0-4E99-BA47-AAEFE90CF273}" type="parTrans" cxnId="{E676DE8A-79D1-49E8-B543-D9A5B6EBC2CD}">
      <dgm:prSet/>
      <dgm:spPr/>
      <dgm:t>
        <a:bodyPr/>
        <a:lstStyle/>
        <a:p>
          <a:endParaRPr lang="en-US"/>
        </a:p>
      </dgm:t>
    </dgm:pt>
    <dgm:pt modelId="{2E02E51E-0204-4365-AB99-5C6C5B986177}" type="sibTrans" cxnId="{E676DE8A-79D1-49E8-B543-D9A5B6EBC2CD}">
      <dgm:prSet/>
      <dgm:spPr/>
      <dgm:t>
        <a:bodyPr/>
        <a:lstStyle/>
        <a:p>
          <a:endParaRPr lang="en-US"/>
        </a:p>
      </dgm:t>
    </dgm:pt>
    <dgm:pt modelId="{D7ABD636-D773-4390-91C7-95D85D251DFD}">
      <dgm:prSet phldrT="[Text]"/>
      <dgm:spPr/>
      <dgm:t>
        <a:bodyPr/>
        <a:lstStyle/>
        <a:p>
          <a:r>
            <a:rPr lang="en-US" dirty="0" smtClean="0"/>
            <a:t>Pedestrians exposed to weather elements </a:t>
          </a:r>
          <a:endParaRPr lang="en-US" dirty="0"/>
        </a:p>
      </dgm:t>
    </dgm:pt>
    <dgm:pt modelId="{E5CA6BC9-77BD-4226-8837-80E622A7FAB0}" type="parTrans" cxnId="{1FF07332-6371-4EE3-9A84-CC8E319ED310}">
      <dgm:prSet/>
      <dgm:spPr/>
      <dgm:t>
        <a:bodyPr/>
        <a:lstStyle/>
        <a:p>
          <a:endParaRPr lang="en-US"/>
        </a:p>
      </dgm:t>
    </dgm:pt>
    <dgm:pt modelId="{BFEFA2C1-F982-4739-A5CA-C654DEFC035E}" type="sibTrans" cxnId="{1FF07332-6371-4EE3-9A84-CC8E319ED310}">
      <dgm:prSet/>
      <dgm:spPr/>
      <dgm:t>
        <a:bodyPr/>
        <a:lstStyle/>
        <a:p>
          <a:endParaRPr lang="en-US"/>
        </a:p>
      </dgm:t>
    </dgm:pt>
    <dgm:pt modelId="{E67ED102-B227-4E85-AD60-7CA3BAFACDE4}">
      <dgm:prSet phldrT="[Text]"/>
      <dgm:spPr/>
      <dgm:t>
        <a:bodyPr/>
        <a:lstStyle/>
        <a:p>
          <a:r>
            <a:rPr lang="en-US" dirty="0" smtClean="0"/>
            <a:t>Presence of street furniture </a:t>
          </a:r>
          <a:endParaRPr lang="en-US" dirty="0"/>
        </a:p>
      </dgm:t>
    </dgm:pt>
    <dgm:pt modelId="{BB93D86F-A362-4835-BD97-05DBC211B1F7}" type="parTrans" cxnId="{FAB7F3A7-3485-41D0-901E-14A0957BD115}">
      <dgm:prSet/>
      <dgm:spPr/>
      <dgm:t>
        <a:bodyPr/>
        <a:lstStyle/>
        <a:p>
          <a:endParaRPr lang="en-US"/>
        </a:p>
      </dgm:t>
    </dgm:pt>
    <dgm:pt modelId="{04066D81-13ED-4EB4-A413-D22CAB6478FB}" type="sibTrans" cxnId="{FAB7F3A7-3485-41D0-901E-14A0957BD115}">
      <dgm:prSet/>
      <dgm:spPr/>
      <dgm:t>
        <a:bodyPr/>
        <a:lstStyle/>
        <a:p>
          <a:endParaRPr lang="en-US"/>
        </a:p>
      </dgm:t>
    </dgm:pt>
    <dgm:pt modelId="{3F0E505B-8758-45A2-AF9E-67FC96C40C08}">
      <dgm:prSet phldrT="[Text]"/>
      <dgm:spPr/>
      <dgm:t>
        <a:bodyPr/>
        <a:lstStyle/>
        <a:p>
          <a:r>
            <a:rPr lang="en-US" dirty="0" smtClean="0"/>
            <a:t>Public spaces are in excellent condition </a:t>
          </a:r>
          <a:endParaRPr lang="en-US" dirty="0"/>
        </a:p>
      </dgm:t>
    </dgm:pt>
    <dgm:pt modelId="{5FF1CA9C-ED7E-4B51-9A0E-6A553C2C3137}" type="parTrans" cxnId="{32F7B258-DD8A-4531-BD05-7A7A8DEA2ECE}">
      <dgm:prSet/>
      <dgm:spPr/>
      <dgm:t>
        <a:bodyPr/>
        <a:lstStyle/>
        <a:p>
          <a:endParaRPr lang="en-US"/>
        </a:p>
      </dgm:t>
    </dgm:pt>
    <dgm:pt modelId="{8CA16FCE-CA5B-4E92-AD94-15F40420838A}" type="sibTrans" cxnId="{32F7B258-DD8A-4531-BD05-7A7A8DEA2ECE}">
      <dgm:prSet/>
      <dgm:spPr/>
      <dgm:t>
        <a:bodyPr/>
        <a:lstStyle/>
        <a:p>
          <a:endParaRPr lang="en-US"/>
        </a:p>
      </dgm:t>
    </dgm:pt>
    <dgm:pt modelId="{30293B8E-E775-4CB4-83EE-1FE030BD6584}" type="pres">
      <dgm:prSet presAssocID="{BC69D1B3-6A53-4040-8152-512F5D5EAD9D}" presName="Name0" presStyleCnt="0">
        <dgm:presLayoutVars>
          <dgm:dir/>
          <dgm:animLvl val="lvl"/>
          <dgm:resizeHandles val="exact"/>
        </dgm:presLayoutVars>
      </dgm:prSet>
      <dgm:spPr/>
      <dgm:t>
        <a:bodyPr/>
        <a:lstStyle/>
        <a:p>
          <a:endParaRPr lang="en-US"/>
        </a:p>
      </dgm:t>
    </dgm:pt>
    <dgm:pt modelId="{F066D93C-F323-499D-87DE-CEBB6D8D934C}" type="pres">
      <dgm:prSet presAssocID="{BFD257CD-A16A-4215-8181-232E6EBFB18F}" presName="composite" presStyleCnt="0"/>
      <dgm:spPr/>
    </dgm:pt>
    <dgm:pt modelId="{72FBFB90-982E-49B8-BEDE-36ECC33572BF}" type="pres">
      <dgm:prSet presAssocID="{BFD257CD-A16A-4215-8181-232E6EBFB18F}" presName="parTx" presStyleLbl="alignNode1" presStyleIdx="0" presStyleCnt="2">
        <dgm:presLayoutVars>
          <dgm:chMax val="0"/>
          <dgm:chPref val="0"/>
          <dgm:bulletEnabled val="1"/>
        </dgm:presLayoutVars>
      </dgm:prSet>
      <dgm:spPr/>
      <dgm:t>
        <a:bodyPr/>
        <a:lstStyle/>
        <a:p>
          <a:endParaRPr lang="en-US"/>
        </a:p>
      </dgm:t>
    </dgm:pt>
    <dgm:pt modelId="{A447BB46-C3AB-4532-A060-D9B34D3860FE}" type="pres">
      <dgm:prSet presAssocID="{BFD257CD-A16A-4215-8181-232E6EBFB18F}" presName="desTx" presStyleLbl="alignAccFollowNode1" presStyleIdx="0" presStyleCnt="2" custScaleY="105760">
        <dgm:presLayoutVars>
          <dgm:bulletEnabled val="1"/>
        </dgm:presLayoutVars>
      </dgm:prSet>
      <dgm:spPr/>
      <dgm:t>
        <a:bodyPr/>
        <a:lstStyle/>
        <a:p>
          <a:endParaRPr lang="en-US"/>
        </a:p>
      </dgm:t>
    </dgm:pt>
    <dgm:pt modelId="{A9309602-660A-449D-B30C-5632B538F88C}" type="pres">
      <dgm:prSet presAssocID="{9119B6BE-3F1F-4539-990B-E6753CAA17CF}" presName="space" presStyleCnt="0"/>
      <dgm:spPr/>
    </dgm:pt>
    <dgm:pt modelId="{656AE2F8-7921-4D3F-8BCB-837845411B24}" type="pres">
      <dgm:prSet presAssocID="{F08EA804-7CB9-4992-95B0-CCC3DB9FA5F0}" presName="composite" presStyleCnt="0"/>
      <dgm:spPr/>
    </dgm:pt>
    <dgm:pt modelId="{AD0D1ABF-BB30-4191-A0D4-7966661B8A7D}" type="pres">
      <dgm:prSet presAssocID="{F08EA804-7CB9-4992-95B0-CCC3DB9FA5F0}" presName="parTx" presStyleLbl="alignNode1" presStyleIdx="1" presStyleCnt="2">
        <dgm:presLayoutVars>
          <dgm:chMax val="0"/>
          <dgm:chPref val="0"/>
          <dgm:bulletEnabled val="1"/>
        </dgm:presLayoutVars>
      </dgm:prSet>
      <dgm:spPr/>
      <dgm:t>
        <a:bodyPr/>
        <a:lstStyle/>
        <a:p>
          <a:endParaRPr lang="en-US"/>
        </a:p>
      </dgm:t>
    </dgm:pt>
    <dgm:pt modelId="{D18CFE9D-05D8-43EF-A1C9-A54E1627D778}" type="pres">
      <dgm:prSet presAssocID="{F08EA804-7CB9-4992-95B0-CCC3DB9FA5F0}" presName="desTx" presStyleLbl="alignAccFollowNode1" presStyleIdx="1" presStyleCnt="2" custScaleY="104160">
        <dgm:presLayoutVars>
          <dgm:bulletEnabled val="1"/>
        </dgm:presLayoutVars>
      </dgm:prSet>
      <dgm:spPr/>
      <dgm:t>
        <a:bodyPr/>
        <a:lstStyle/>
        <a:p>
          <a:endParaRPr lang="en-US"/>
        </a:p>
      </dgm:t>
    </dgm:pt>
  </dgm:ptLst>
  <dgm:cxnLst>
    <dgm:cxn modelId="{1C6E9DE1-96CD-4319-B033-61F467CEB200}" srcId="{BC69D1B3-6A53-4040-8152-512F5D5EAD9D}" destId="{BFD257CD-A16A-4215-8181-232E6EBFB18F}" srcOrd="0" destOrd="0" parTransId="{E625651B-806E-4201-9CCF-3A149D340463}" sibTransId="{9119B6BE-3F1F-4539-990B-E6753CAA17CF}"/>
    <dgm:cxn modelId="{D2DC85CF-C87C-4EB5-8F44-B66991DA0A82}" type="presOf" srcId="{CA88CACB-EBAF-4210-8FBE-E5733A56B5CA}" destId="{A447BB46-C3AB-4532-A060-D9B34D3860FE}" srcOrd="0" destOrd="8" presId="urn:microsoft.com/office/officeart/2005/8/layout/hList1"/>
    <dgm:cxn modelId="{E2ACB31C-2859-4FE4-B208-01124F3F3F9D}" srcId="{BFD257CD-A16A-4215-8181-232E6EBFB18F}" destId="{87BA280B-EEC0-4687-8BDB-16FD5A4C7CC4}" srcOrd="7" destOrd="0" parTransId="{8296AB19-A797-487F-A11D-93E54A1EB071}" sibTransId="{8ACF3587-B7C3-419F-B86F-992325C05DD2}"/>
    <dgm:cxn modelId="{E676DE8A-79D1-49E8-B543-D9A5B6EBC2CD}" srcId="{BFD257CD-A16A-4215-8181-232E6EBFB18F}" destId="{A69BA79C-5971-438B-AEAC-F529B9B384A3}" srcOrd="3" destOrd="0" parTransId="{7BF149BA-BFE0-4E99-BA47-AAEFE90CF273}" sibTransId="{2E02E51E-0204-4365-AB99-5C6C5B986177}"/>
    <dgm:cxn modelId="{3B81773C-EF2E-4B9A-86BD-D9150FEA7098}" type="presOf" srcId="{6F09BE32-D38C-4EA3-8FF0-B21BDE03884C}" destId="{D18CFE9D-05D8-43EF-A1C9-A54E1627D778}" srcOrd="0" destOrd="4" presId="urn:microsoft.com/office/officeart/2005/8/layout/hList1"/>
    <dgm:cxn modelId="{DB187B84-0146-44D8-8403-A50751AD1AC3}" srcId="{F08EA804-7CB9-4992-95B0-CCC3DB9FA5F0}" destId="{A23BBBD7-DCEC-4FE3-B5AA-96B097B31C33}" srcOrd="0" destOrd="0" parTransId="{3D6790A2-39C0-491F-A12D-5401AE3FFE40}" sibTransId="{C1A1E42C-B7B3-41A1-BAF3-6133E4AB5B80}"/>
    <dgm:cxn modelId="{FAB7F3A7-3485-41D0-901E-14A0957BD115}" srcId="{BFD257CD-A16A-4215-8181-232E6EBFB18F}" destId="{E67ED102-B227-4E85-AD60-7CA3BAFACDE4}" srcOrd="4" destOrd="0" parTransId="{BB93D86F-A362-4835-BD97-05DBC211B1F7}" sibTransId="{04066D81-13ED-4EB4-A413-D22CAB6478FB}"/>
    <dgm:cxn modelId="{13FD731E-1F23-457A-BDB1-969CFAD1BE18}" srcId="{BFD257CD-A16A-4215-8181-232E6EBFB18F}" destId="{96D2CC21-BA62-4793-9528-18EBA43DDB1B}" srcOrd="1" destOrd="0" parTransId="{A74CC5EC-8D0A-40A7-AFB3-81915A19DD49}" sibTransId="{AD284160-9458-4E48-A932-06B63ED1F09A}"/>
    <dgm:cxn modelId="{94EC5159-03D1-425F-B672-00838C3A75B9}" type="presOf" srcId="{A23BBBD7-DCEC-4FE3-B5AA-96B097B31C33}" destId="{D18CFE9D-05D8-43EF-A1C9-A54E1627D778}" srcOrd="0" destOrd="0" presId="urn:microsoft.com/office/officeart/2005/8/layout/hList1"/>
    <dgm:cxn modelId="{0102AD76-4EBA-4733-97E3-635B5C6F779E}" type="presOf" srcId="{A69BA79C-5971-438B-AEAC-F529B9B384A3}" destId="{A447BB46-C3AB-4532-A060-D9B34D3860FE}" srcOrd="0" destOrd="3" presId="urn:microsoft.com/office/officeart/2005/8/layout/hList1"/>
    <dgm:cxn modelId="{D9DCEACE-1F59-4A08-AEBE-4EFFDCA01B0F}" srcId="{BFD257CD-A16A-4215-8181-232E6EBFB18F}" destId="{967C104D-F334-4875-990C-64CCD86EA0C4}" srcOrd="6" destOrd="0" parTransId="{C78D1F28-23B5-4AE5-81F9-A33E0592D6F7}" sibTransId="{2B3BC43D-2ECF-4057-9451-CE822DF4EDE5}"/>
    <dgm:cxn modelId="{8A5139CF-10AB-4813-A98B-D2F12D42C0F5}" type="presOf" srcId="{3F0E505B-8758-45A2-AF9E-67FC96C40C08}" destId="{A447BB46-C3AB-4532-A060-D9B34D3860FE}" srcOrd="0" destOrd="5" presId="urn:microsoft.com/office/officeart/2005/8/layout/hList1"/>
    <dgm:cxn modelId="{90B73B3B-33A0-4CEA-9098-572BCFD3A280}" srcId="{BFD257CD-A16A-4215-8181-232E6EBFB18F}" destId="{CA88CACB-EBAF-4210-8FBE-E5733A56B5CA}" srcOrd="8" destOrd="0" parTransId="{E366484A-AAC9-4304-AE60-B6962118117F}" sibTransId="{0C61C539-807F-4531-871E-3A790FFA5B15}"/>
    <dgm:cxn modelId="{AE2477E9-BBD3-45C1-B613-9C4F22C4BCF4}" srcId="{F08EA804-7CB9-4992-95B0-CCC3DB9FA5F0}" destId="{6F09BE32-D38C-4EA3-8FF0-B21BDE03884C}" srcOrd="4" destOrd="0" parTransId="{FE145BF1-48DE-4747-8AAC-67649E04D32B}" sibTransId="{21A6C5D7-C720-437B-A2A9-4E73B6A06A1A}"/>
    <dgm:cxn modelId="{97B9F591-4B2C-42A8-B991-B78D24DDFBDE}" srcId="{F08EA804-7CB9-4992-95B0-CCC3DB9FA5F0}" destId="{AC0249BB-F713-4386-AB6B-5BB06B560AAF}" srcOrd="2" destOrd="0" parTransId="{CF512A9A-FF62-4948-961A-9B4F9AF437CF}" sibTransId="{6036F9E0-0FB7-42F3-8BD3-6EA2FC94447D}"/>
    <dgm:cxn modelId="{4965D7AB-F445-4A80-B9BE-E06D14280792}" type="presOf" srcId="{D7ABD636-D773-4390-91C7-95D85D251DFD}" destId="{D18CFE9D-05D8-43EF-A1C9-A54E1627D778}" srcOrd="0" destOrd="1" presId="urn:microsoft.com/office/officeart/2005/8/layout/hList1"/>
    <dgm:cxn modelId="{6D3D36F5-7A3D-4420-A7C4-26C8D9CB9A12}" srcId="{BC69D1B3-6A53-4040-8152-512F5D5EAD9D}" destId="{F08EA804-7CB9-4992-95B0-CCC3DB9FA5F0}" srcOrd="1" destOrd="0" parTransId="{91E92F80-ED4B-41CA-90FE-E51BA50AD8AB}" sibTransId="{659E63A9-7809-47DA-81CB-019C0C9A214F}"/>
    <dgm:cxn modelId="{32F7B258-DD8A-4531-BD05-7A7A8DEA2ECE}" srcId="{BFD257CD-A16A-4215-8181-232E6EBFB18F}" destId="{3F0E505B-8758-45A2-AF9E-67FC96C40C08}" srcOrd="5" destOrd="0" parTransId="{5FF1CA9C-ED7E-4B51-9A0E-6A553C2C3137}" sibTransId="{8CA16FCE-CA5B-4E92-AD94-15F40420838A}"/>
    <dgm:cxn modelId="{2B5FD958-D6CA-41AC-A62D-78C70465EDAA}" type="presOf" srcId="{ECD0AB8B-CF77-44E0-84F7-327B04B303D9}" destId="{A447BB46-C3AB-4532-A060-D9B34D3860FE}" srcOrd="0" destOrd="0" presId="urn:microsoft.com/office/officeart/2005/8/layout/hList1"/>
    <dgm:cxn modelId="{1468E348-A5D6-42ED-963D-855B3FA8FFD6}" type="presOf" srcId="{96D2CC21-BA62-4793-9528-18EBA43DDB1B}" destId="{A447BB46-C3AB-4532-A060-D9B34D3860FE}" srcOrd="0" destOrd="1" presId="urn:microsoft.com/office/officeart/2005/8/layout/hList1"/>
    <dgm:cxn modelId="{55D9B29C-180C-45D4-B3CF-EF4F9BE2A365}" type="presOf" srcId="{87BA280B-EEC0-4687-8BDB-16FD5A4C7CC4}" destId="{A447BB46-C3AB-4532-A060-D9B34D3860FE}" srcOrd="0" destOrd="7" presId="urn:microsoft.com/office/officeart/2005/8/layout/hList1"/>
    <dgm:cxn modelId="{84DA869B-DF9D-42A1-8DE5-E94B485B0B72}" type="presOf" srcId="{BC69D1B3-6A53-4040-8152-512F5D5EAD9D}" destId="{30293B8E-E775-4CB4-83EE-1FE030BD6584}" srcOrd="0" destOrd="0" presId="urn:microsoft.com/office/officeart/2005/8/layout/hList1"/>
    <dgm:cxn modelId="{AB6FF209-5F8C-4D4F-BC33-776E413F2B8C}" type="presOf" srcId="{E67ED102-B227-4E85-AD60-7CA3BAFACDE4}" destId="{A447BB46-C3AB-4532-A060-D9B34D3860FE}" srcOrd="0" destOrd="4" presId="urn:microsoft.com/office/officeart/2005/8/layout/hList1"/>
    <dgm:cxn modelId="{DEDA1771-4E8C-4239-835B-F2DE4109EEEB}" type="presOf" srcId="{AC0249BB-F713-4386-AB6B-5BB06B560AAF}" destId="{D18CFE9D-05D8-43EF-A1C9-A54E1627D778}" srcOrd="0" destOrd="2" presId="urn:microsoft.com/office/officeart/2005/8/layout/hList1"/>
    <dgm:cxn modelId="{1FF07332-6371-4EE3-9A84-CC8E319ED310}" srcId="{F08EA804-7CB9-4992-95B0-CCC3DB9FA5F0}" destId="{D7ABD636-D773-4390-91C7-95D85D251DFD}" srcOrd="1" destOrd="0" parTransId="{E5CA6BC9-77BD-4226-8837-80E622A7FAB0}" sibTransId="{BFEFA2C1-F982-4739-A5CA-C654DEFC035E}"/>
    <dgm:cxn modelId="{CBCBD5B7-4829-471B-B0E0-B080F4EDE4B8}" type="presOf" srcId="{9BF857BB-B75B-48F2-988F-D7629C2FA3A2}" destId="{A447BB46-C3AB-4532-A060-D9B34D3860FE}" srcOrd="0" destOrd="2" presId="urn:microsoft.com/office/officeart/2005/8/layout/hList1"/>
    <dgm:cxn modelId="{0A1D541C-A073-4479-B31D-DD05521C0DF9}" type="presOf" srcId="{F08EA804-7CB9-4992-95B0-CCC3DB9FA5F0}" destId="{AD0D1ABF-BB30-4191-A0D4-7966661B8A7D}" srcOrd="0" destOrd="0" presId="urn:microsoft.com/office/officeart/2005/8/layout/hList1"/>
    <dgm:cxn modelId="{641AFC77-EC15-4FD1-AF45-5418B9842085}" type="presOf" srcId="{BFD257CD-A16A-4215-8181-232E6EBFB18F}" destId="{72FBFB90-982E-49B8-BEDE-36ECC33572BF}" srcOrd="0" destOrd="0" presId="urn:microsoft.com/office/officeart/2005/8/layout/hList1"/>
    <dgm:cxn modelId="{E4FE1BEE-CB28-4C72-A686-75B06C8AA92E}" type="presOf" srcId="{C999072D-530D-4C44-AD1D-CDA261B9133D}" destId="{D18CFE9D-05D8-43EF-A1C9-A54E1627D778}" srcOrd="0" destOrd="3" presId="urn:microsoft.com/office/officeart/2005/8/layout/hList1"/>
    <dgm:cxn modelId="{D64515F6-B847-41C2-8889-D3F4570C4A4E}" type="presOf" srcId="{967C104D-F334-4875-990C-64CCD86EA0C4}" destId="{A447BB46-C3AB-4532-A060-D9B34D3860FE}" srcOrd="0" destOrd="6" presId="urn:microsoft.com/office/officeart/2005/8/layout/hList1"/>
    <dgm:cxn modelId="{876A8F4B-E33D-48CA-BED3-FCEB8BD2CE9C}" srcId="{BFD257CD-A16A-4215-8181-232E6EBFB18F}" destId="{ECD0AB8B-CF77-44E0-84F7-327B04B303D9}" srcOrd="0" destOrd="0" parTransId="{24818498-2FC8-4205-8C03-7F72FCC3EFB9}" sibTransId="{4F064150-3CD0-463F-A451-FAC86B8A38B4}"/>
    <dgm:cxn modelId="{B5CA2CF1-071F-42CD-9258-550919F241F6}" srcId="{F08EA804-7CB9-4992-95B0-CCC3DB9FA5F0}" destId="{C999072D-530D-4C44-AD1D-CDA261B9133D}" srcOrd="3" destOrd="0" parTransId="{062E69CE-3FB5-477B-8E97-6547EC86BEA3}" sibTransId="{47BD758B-6BDF-4624-BF31-97374A77030F}"/>
    <dgm:cxn modelId="{01B95943-8F7F-4A9B-8DC7-4F9D3253AC89}" srcId="{BFD257CD-A16A-4215-8181-232E6EBFB18F}" destId="{9BF857BB-B75B-48F2-988F-D7629C2FA3A2}" srcOrd="2" destOrd="0" parTransId="{518B9F2D-5709-4186-8283-810AF51B10D9}" sibTransId="{3449A44A-1ECD-43D9-8CFB-DF3FBE1C82A8}"/>
    <dgm:cxn modelId="{65068D84-92D4-4D28-938B-4629EF0DB692}" type="presParOf" srcId="{30293B8E-E775-4CB4-83EE-1FE030BD6584}" destId="{F066D93C-F323-499D-87DE-CEBB6D8D934C}" srcOrd="0" destOrd="0" presId="urn:microsoft.com/office/officeart/2005/8/layout/hList1"/>
    <dgm:cxn modelId="{AFD06BAE-3BA4-40D3-8A6B-99CBCD07EA7B}" type="presParOf" srcId="{F066D93C-F323-499D-87DE-CEBB6D8D934C}" destId="{72FBFB90-982E-49B8-BEDE-36ECC33572BF}" srcOrd="0" destOrd="0" presId="urn:microsoft.com/office/officeart/2005/8/layout/hList1"/>
    <dgm:cxn modelId="{85AFC9F2-4617-440F-AB7F-8DEB65B4B46C}" type="presParOf" srcId="{F066D93C-F323-499D-87DE-CEBB6D8D934C}" destId="{A447BB46-C3AB-4532-A060-D9B34D3860FE}" srcOrd="1" destOrd="0" presId="urn:microsoft.com/office/officeart/2005/8/layout/hList1"/>
    <dgm:cxn modelId="{A27C16AD-0A7C-4BC5-822A-D4FF23481CE4}" type="presParOf" srcId="{30293B8E-E775-4CB4-83EE-1FE030BD6584}" destId="{A9309602-660A-449D-B30C-5632B538F88C}" srcOrd="1" destOrd="0" presId="urn:microsoft.com/office/officeart/2005/8/layout/hList1"/>
    <dgm:cxn modelId="{0D82322D-6801-48E8-A1FC-75151DB6AD36}" type="presParOf" srcId="{30293B8E-E775-4CB4-83EE-1FE030BD6584}" destId="{656AE2F8-7921-4D3F-8BCB-837845411B24}" srcOrd="2" destOrd="0" presId="urn:microsoft.com/office/officeart/2005/8/layout/hList1"/>
    <dgm:cxn modelId="{67BBEA13-4F26-42DC-A8CC-A5ACE48857A6}" type="presParOf" srcId="{656AE2F8-7921-4D3F-8BCB-837845411B24}" destId="{AD0D1ABF-BB30-4191-A0D4-7966661B8A7D}" srcOrd="0" destOrd="0" presId="urn:microsoft.com/office/officeart/2005/8/layout/hList1"/>
    <dgm:cxn modelId="{2D18C098-E880-4E95-B3D6-69A259951614}" type="presParOf" srcId="{656AE2F8-7921-4D3F-8BCB-837845411B24}" destId="{D18CFE9D-05D8-43EF-A1C9-A54E1627D778}"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69D1B3-6A53-4040-8152-512F5D5EA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773046A-2E33-4059-8D54-D1742BF1301A}">
      <dgm:prSet/>
      <dgm:spPr/>
      <dgm:t>
        <a:bodyPr/>
        <a:lstStyle/>
        <a:p>
          <a:r>
            <a:rPr lang="en-US" dirty="0" smtClean="0"/>
            <a:t>Recommendations</a:t>
          </a:r>
          <a:endParaRPr lang="en-US" dirty="0"/>
        </a:p>
      </dgm:t>
    </dgm:pt>
    <dgm:pt modelId="{E8E2597E-EDED-485B-AD65-49DDF45B255A}" type="parTrans" cxnId="{A359E30B-E425-47BE-91D1-290647972E56}">
      <dgm:prSet/>
      <dgm:spPr/>
      <dgm:t>
        <a:bodyPr/>
        <a:lstStyle/>
        <a:p>
          <a:endParaRPr lang="en-US"/>
        </a:p>
      </dgm:t>
    </dgm:pt>
    <dgm:pt modelId="{A53D6E35-52B4-4AA2-9F05-2E856999F11C}" type="sibTrans" cxnId="{A359E30B-E425-47BE-91D1-290647972E56}">
      <dgm:prSet/>
      <dgm:spPr/>
      <dgm:t>
        <a:bodyPr/>
        <a:lstStyle/>
        <a:p>
          <a:endParaRPr lang="en-US"/>
        </a:p>
      </dgm:t>
    </dgm:pt>
    <dgm:pt modelId="{CEF6A4E5-7F61-45C2-8FDF-46B4A1735971}">
      <dgm:prSet/>
      <dgm:spPr/>
      <dgm:t>
        <a:bodyPr/>
        <a:lstStyle/>
        <a:p>
          <a:r>
            <a:rPr lang="en-US" dirty="0" smtClean="0"/>
            <a:t>Focus on better connections to the historic center</a:t>
          </a:r>
          <a:endParaRPr lang="en-US" dirty="0"/>
        </a:p>
      </dgm:t>
    </dgm:pt>
    <dgm:pt modelId="{36C88081-5312-48D7-9BD9-352354AD5FC8}" type="parTrans" cxnId="{79410C12-7732-461E-8ABE-5DC6466BB4C8}">
      <dgm:prSet/>
      <dgm:spPr/>
      <dgm:t>
        <a:bodyPr/>
        <a:lstStyle/>
        <a:p>
          <a:endParaRPr lang="en-US"/>
        </a:p>
      </dgm:t>
    </dgm:pt>
    <dgm:pt modelId="{20CDE7EF-0136-4A1A-9FAD-0ADA633DACBC}" type="sibTrans" cxnId="{79410C12-7732-461E-8ABE-5DC6466BB4C8}">
      <dgm:prSet/>
      <dgm:spPr/>
      <dgm:t>
        <a:bodyPr/>
        <a:lstStyle/>
        <a:p>
          <a:endParaRPr lang="en-US"/>
        </a:p>
      </dgm:t>
    </dgm:pt>
    <dgm:pt modelId="{0387B0F3-9253-4EF0-97E6-F2833B402175}">
      <dgm:prSet/>
      <dgm:spPr/>
      <dgm:t>
        <a:bodyPr/>
        <a:lstStyle/>
        <a:p>
          <a:r>
            <a:rPr lang="en-US" dirty="0" smtClean="0"/>
            <a:t>improved way-finding signage  would benefit visitors and locals</a:t>
          </a:r>
          <a:endParaRPr lang="en-US" dirty="0"/>
        </a:p>
      </dgm:t>
    </dgm:pt>
    <dgm:pt modelId="{16EB1955-E22B-411F-8F98-FE94B79529F8}" type="parTrans" cxnId="{677BBB1D-EFCB-415D-B1FB-9CB1C824A307}">
      <dgm:prSet/>
      <dgm:spPr/>
      <dgm:t>
        <a:bodyPr/>
        <a:lstStyle/>
        <a:p>
          <a:endParaRPr lang="en-US"/>
        </a:p>
      </dgm:t>
    </dgm:pt>
    <dgm:pt modelId="{99ED1A8D-D9CC-465E-B86A-9832A2D9DA07}" type="sibTrans" cxnId="{677BBB1D-EFCB-415D-B1FB-9CB1C824A307}">
      <dgm:prSet/>
      <dgm:spPr/>
      <dgm:t>
        <a:bodyPr/>
        <a:lstStyle/>
        <a:p>
          <a:endParaRPr lang="en-US"/>
        </a:p>
      </dgm:t>
    </dgm:pt>
    <dgm:pt modelId="{D1C885FC-CB1B-4249-B726-8ABB093EBD87}">
      <dgm:prSet/>
      <dgm:spPr/>
      <dgm:t>
        <a:bodyPr/>
        <a:lstStyle/>
        <a:p>
          <a:r>
            <a:rPr lang="en-US" dirty="0" smtClean="0"/>
            <a:t>More strongly enforce parking</a:t>
          </a:r>
          <a:endParaRPr lang="en-US" dirty="0"/>
        </a:p>
      </dgm:t>
    </dgm:pt>
    <dgm:pt modelId="{C9920F40-F620-467B-BD32-8D9E421EB305}" type="parTrans" cxnId="{D5D7874B-4E31-4E80-926C-D1CC77F4B2D9}">
      <dgm:prSet/>
      <dgm:spPr/>
      <dgm:t>
        <a:bodyPr/>
        <a:lstStyle/>
        <a:p>
          <a:endParaRPr lang="en-US"/>
        </a:p>
      </dgm:t>
    </dgm:pt>
    <dgm:pt modelId="{2E24E88D-7D37-45CD-B44E-D1BBAA6835D7}" type="sibTrans" cxnId="{D5D7874B-4E31-4E80-926C-D1CC77F4B2D9}">
      <dgm:prSet/>
      <dgm:spPr/>
      <dgm:t>
        <a:bodyPr/>
        <a:lstStyle/>
        <a:p>
          <a:endParaRPr lang="en-US"/>
        </a:p>
      </dgm:t>
    </dgm:pt>
    <dgm:pt modelId="{7DF172A1-F2F2-4E27-ACD3-BE5414DB7A05}">
      <dgm:prSet/>
      <dgm:spPr/>
      <dgm:t>
        <a:bodyPr/>
        <a:lstStyle/>
        <a:p>
          <a:r>
            <a:rPr lang="en-US" dirty="0" smtClean="0"/>
            <a:t>Consider a fixed-route circulator system for easier circulation</a:t>
          </a:r>
          <a:endParaRPr lang="en-US" dirty="0"/>
        </a:p>
      </dgm:t>
    </dgm:pt>
    <dgm:pt modelId="{92170146-1E1E-47B8-A0BD-D7DC565C25A2}" type="parTrans" cxnId="{DB0CA492-267E-4215-9EF9-5A60E6B875AD}">
      <dgm:prSet/>
      <dgm:spPr/>
      <dgm:t>
        <a:bodyPr/>
        <a:lstStyle/>
        <a:p>
          <a:endParaRPr lang="en-US"/>
        </a:p>
      </dgm:t>
    </dgm:pt>
    <dgm:pt modelId="{3363C653-3F26-4527-92FE-54E861F1C0A3}" type="sibTrans" cxnId="{DB0CA492-267E-4215-9EF9-5A60E6B875AD}">
      <dgm:prSet/>
      <dgm:spPr/>
      <dgm:t>
        <a:bodyPr/>
        <a:lstStyle/>
        <a:p>
          <a:endParaRPr lang="en-US"/>
        </a:p>
      </dgm:t>
    </dgm:pt>
    <dgm:pt modelId="{43A4E7F9-4365-4E99-A548-85AD3A581867}">
      <dgm:prSet/>
      <dgm:spPr/>
      <dgm:t>
        <a:bodyPr/>
        <a:lstStyle/>
        <a:p>
          <a:r>
            <a:rPr lang="en-US" dirty="0" smtClean="0"/>
            <a:t>Develop a pedestrian-oriented business development strategy in the core area</a:t>
          </a:r>
          <a:endParaRPr lang="en-US" dirty="0"/>
        </a:p>
      </dgm:t>
    </dgm:pt>
    <dgm:pt modelId="{E661358B-07E4-487D-8CCF-951671303C54}" type="parTrans" cxnId="{27D616D8-FBE3-41CD-9D40-1A38E76A2682}">
      <dgm:prSet/>
      <dgm:spPr/>
      <dgm:t>
        <a:bodyPr/>
        <a:lstStyle/>
        <a:p>
          <a:endParaRPr lang="en-US"/>
        </a:p>
      </dgm:t>
    </dgm:pt>
    <dgm:pt modelId="{EA6553C7-5F4C-486B-AF46-4AAE0A29DBD8}" type="sibTrans" cxnId="{27D616D8-FBE3-41CD-9D40-1A38E76A2682}">
      <dgm:prSet/>
      <dgm:spPr/>
      <dgm:t>
        <a:bodyPr/>
        <a:lstStyle/>
        <a:p>
          <a:endParaRPr lang="en-US"/>
        </a:p>
      </dgm:t>
    </dgm:pt>
    <dgm:pt modelId="{EA429593-C4AD-4021-87EE-098B77FCC121}">
      <dgm:prSet/>
      <dgm:spPr/>
      <dgm:t>
        <a:bodyPr/>
        <a:lstStyle/>
        <a:p>
          <a:r>
            <a:rPr lang="en-US" dirty="0" smtClean="0"/>
            <a:t>Use the Constitution River project to establish a larger green-infrastructure and open space network plan for both bike and pedestrian access and storm water management</a:t>
          </a:r>
          <a:endParaRPr lang="en-US" dirty="0"/>
        </a:p>
      </dgm:t>
    </dgm:pt>
    <dgm:pt modelId="{E463B8D5-E965-4095-96AE-57E21802B4B1}" type="parTrans" cxnId="{22D9CB2F-FC4B-4EB1-943E-DF5C36EE5DBB}">
      <dgm:prSet/>
      <dgm:spPr/>
      <dgm:t>
        <a:bodyPr/>
        <a:lstStyle/>
        <a:p>
          <a:endParaRPr lang="en-US"/>
        </a:p>
      </dgm:t>
    </dgm:pt>
    <dgm:pt modelId="{C73F1A68-4895-4B6E-B047-842669AE888A}" type="sibTrans" cxnId="{22D9CB2F-FC4B-4EB1-943E-DF5C36EE5DBB}">
      <dgm:prSet/>
      <dgm:spPr/>
      <dgm:t>
        <a:bodyPr/>
        <a:lstStyle/>
        <a:p>
          <a:endParaRPr lang="en-US"/>
        </a:p>
      </dgm:t>
    </dgm:pt>
    <dgm:pt modelId="{C58CBC37-9C2D-4FC9-A1E1-0B15CDA1C961}">
      <dgm:prSet/>
      <dgm:spPr/>
      <dgm:t>
        <a:bodyPr/>
        <a:lstStyle/>
        <a:p>
          <a:r>
            <a:rPr lang="en-US" dirty="0" smtClean="0"/>
            <a:t>Develop a bike program, perhaps bike share, that involves safety, parking, on-street infrastructure, promotion, and awareness</a:t>
          </a:r>
          <a:endParaRPr lang="en-US" dirty="0"/>
        </a:p>
      </dgm:t>
    </dgm:pt>
    <dgm:pt modelId="{5B2284E6-D358-4F7A-AF38-AE4F3DF070E5}" type="parTrans" cxnId="{3141E15E-3FF9-4FEF-9668-FE7D0A0C485F}">
      <dgm:prSet/>
      <dgm:spPr/>
      <dgm:t>
        <a:bodyPr/>
        <a:lstStyle/>
        <a:p>
          <a:endParaRPr lang="en-US"/>
        </a:p>
      </dgm:t>
    </dgm:pt>
    <dgm:pt modelId="{3CB93258-597F-46D9-9A5C-D03360125AE3}" type="sibTrans" cxnId="{3141E15E-3FF9-4FEF-9668-FE7D0A0C485F}">
      <dgm:prSet/>
      <dgm:spPr/>
      <dgm:t>
        <a:bodyPr/>
        <a:lstStyle/>
        <a:p>
          <a:endParaRPr lang="en-US"/>
        </a:p>
      </dgm:t>
    </dgm:pt>
    <dgm:pt modelId="{30293B8E-E775-4CB4-83EE-1FE030BD6584}" type="pres">
      <dgm:prSet presAssocID="{BC69D1B3-6A53-4040-8152-512F5D5EAD9D}" presName="Name0" presStyleCnt="0">
        <dgm:presLayoutVars>
          <dgm:dir/>
          <dgm:animLvl val="lvl"/>
          <dgm:resizeHandles val="exact"/>
        </dgm:presLayoutVars>
      </dgm:prSet>
      <dgm:spPr/>
      <dgm:t>
        <a:bodyPr/>
        <a:lstStyle/>
        <a:p>
          <a:endParaRPr lang="en-US"/>
        </a:p>
      </dgm:t>
    </dgm:pt>
    <dgm:pt modelId="{479CD5BF-6D2E-4B7F-ABD0-4B145C3857FC}" type="pres">
      <dgm:prSet presAssocID="{6773046A-2E33-4059-8D54-D1742BF1301A}" presName="composite" presStyleCnt="0"/>
      <dgm:spPr/>
    </dgm:pt>
    <dgm:pt modelId="{209B8409-469C-4D55-8F2D-9EA8574DDAF7}" type="pres">
      <dgm:prSet presAssocID="{6773046A-2E33-4059-8D54-D1742BF1301A}" presName="parTx" presStyleLbl="alignNode1" presStyleIdx="0" presStyleCnt="1">
        <dgm:presLayoutVars>
          <dgm:chMax val="0"/>
          <dgm:chPref val="0"/>
          <dgm:bulletEnabled val="1"/>
        </dgm:presLayoutVars>
      </dgm:prSet>
      <dgm:spPr/>
      <dgm:t>
        <a:bodyPr/>
        <a:lstStyle/>
        <a:p>
          <a:endParaRPr lang="en-US"/>
        </a:p>
      </dgm:t>
    </dgm:pt>
    <dgm:pt modelId="{20C801ED-DD9B-4B1D-960D-702790DBB4DB}" type="pres">
      <dgm:prSet presAssocID="{6773046A-2E33-4059-8D54-D1742BF1301A}" presName="desTx" presStyleLbl="alignAccFollowNode1" presStyleIdx="0" presStyleCnt="1" custScaleY="104027">
        <dgm:presLayoutVars>
          <dgm:bulletEnabled val="1"/>
        </dgm:presLayoutVars>
      </dgm:prSet>
      <dgm:spPr/>
      <dgm:t>
        <a:bodyPr/>
        <a:lstStyle/>
        <a:p>
          <a:endParaRPr lang="en-US"/>
        </a:p>
      </dgm:t>
    </dgm:pt>
  </dgm:ptLst>
  <dgm:cxnLst>
    <dgm:cxn modelId="{D5D7874B-4E31-4E80-926C-D1CC77F4B2D9}" srcId="{6773046A-2E33-4059-8D54-D1742BF1301A}" destId="{D1C885FC-CB1B-4249-B726-8ABB093EBD87}" srcOrd="4" destOrd="0" parTransId="{C9920F40-F620-467B-BD32-8D9E421EB305}" sibTransId="{2E24E88D-7D37-45CD-B44E-D1BBAA6835D7}"/>
    <dgm:cxn modelId="{4D9733CF-48F5-4D39-9273-9D58EDD2257B}" type="presOf" srcId="{C58CBC37-9C2D-4FC9-A1E1-0B15CDA1C961}" destId="{20C801ED-DD9B-4B1D-960D-702790DBB4DB}" srcOrd="0" destOrd="3" presId="urn:microsoft.com/office/officeart/2005/8/layout/hList1"/>
    <dgm:cxn modelId="{4A336CEB-8D76-4717-A7F2-916C09DB5229}" type="presOf" srcId="{CEF6A4E5-7F61-45C2-8FDF-46B4A1735971}" destId="{20C801ED-DD9B-4B1D-960D-702790DBB4DB}" srcOrd="0" destOrd="0" presId="urn:microsoft.com/office/officeart/2005/8/layout/hList1"/>
    <dgm:cxn modelId="{A359E30B-E425-47BE-91D1-290647972E56}" srcId="{BC69D1B3-6A53-4040-8152-512F5D5EAD9D}" destId="{6773046A-2E33-4059-8D54-D1742BF1301A}" srcOrd="0" destOrd="0" parTransId="{E8E2597E-EDED-485B-AD65-49DDF45B255A}" sibTransId="{A53D6E35-52B4-4AA2-9F05-2E856999F11C}"/>
    <dgm:cxn modelId="{3AAA0CD2-F512-4400-BAD1-10C54B2E98C6}" type="presOf" srcId="{0387B0F3-9253-4EF0-97E6-F2833B402175}" destId="{20C801ED-DD9B-4B1D-960D-702790DBB4DB}" srcOrd="0" destOrd="2" presId="urn:microsoft.com/office/officeart/2005/8/layout/hList1"/>
    <dgm:cxn modelId="{22D9CB2F-FC4B-4EB1-943E-DF5C36EE5DBB}" srcId="{6773046A-2E33-4059-8D54-D1742BF1301A}" destId="{EA429593-C4AD-4021-87EE-098B77FCC121}" srcOrd="5" destOrd="0" parTransId="{E463B8D5-E965-4095-96AE-57E21802B4B1}" sibTransId="{C73F1A68-4895-4B6E-B047-842669AE888A}"/>
    <dgm:cxn modelId="{0A12CB47-DE14-4DC3-B6A6-D8AB70234724}" type="presOf" srcId="{6773046A-2E33-4059-8D54-D1742BF1301A}" destId="{209B8409-469C-4D55-8F2D-9EA8574DDAF7}" srcOrd="0" destOrd="0" presId="urn:microsoft.com/office/officeart/2005/8/layout/hList1"/>
    <dgm:cxn modelId="{3141E15E-3FF9-4FEF-9668-FE7D0A0C485F}" srcId="{6773046A-2E33-4059-8D54-D1742BF1301A}" destId="{C58CBC37-9C2D-4FC9-A1E1-0B15CDA1C961}" srcOrd="3" destOrd="0" parTransId="{5B2284E6-D358-4F7A-AF38-AE4F3DF070E5}" sibTransId="{3CB93258-597F-46D9-9A5C-D03360125AE3}"/>
    <dgm:cxn modelId="{39270E65-00B4-49B8-BBFF-C2DBF6098F17}" type="presOf" srcId="{43A4E7F9-4365-4E99-A548-85AD3A581867}" destId="{20C801ED-DD9B-4B1D-960D-702790DBB4DB}" srcOrd="0" destOrd="1" presId="urn:microsoft.com/office/officeart/2005/8/layout/hList1"/>
    <dgm:cxn modelId="{DB0CA492-267E-4215-9EF9-5A60E6B875AD}" srcId="{6773046A-2E33-4059-8D54-D1742BF1301A}" destId="{7DF172A1-F2F2-4E27-ACD3-BE5414DB7A05}" srcOrd="6" destOrd="0" parTransId="{92170146-1E1E-47B8-A0BD-D7DC565C25A2}" sibTransId="{3363C653-3F26-4527-92FE-54E861F1C0A3}"/>
    <dgm:cxn modelId="{D9838DBD-58E3-4B36-9CBC-48C12B5EA1B1}" type="presOf" srcId="{EA429593-C4AD-4021-87EE-098B77FCC121}" destId="{20C801ED-DD9B-4B1D-960D-702790DBB4DB}" srcOrd="0" destOrd="5" presId="urn:microsoft.com/office/officeart/2005/8/layout/hList1"/>
    <dgm:cxn modelId="{A6FE6744-0A17-4FA2-A215-71179D8E0DB5}" type="presOf" srcId="{D1C885FC-CB1B-4249-B726-8ABB093EBD87}" destId="{20C801ED-DD9B-4B1D-960D-702790DBB4DB}" srcOrd="0" destOrd="4" presId="urn:microsoft.com/office/officeart/2005/8/layout/hList1"/>
    <dgm:cxn modelId="{677BBB1D-EFCB-415D-B1FB-9CB1C824A307}" srcId="{6773046A-2E33-4059-8D54-D1742BF1301A}" destId="{0387B0F3-9253-4EF0-97E6-F2833B402175}" srcOrd="2" destOrd="0" parTransId="{16EB1955-E22B-411F-8F98-FE94B79529F8}" sibTransId="{99ED1A8D-D9CC-465E-B86A-9832A2D9DA07}"/>
    <dgm:cxn modelId="{9DB1911C-3E47-42F6-AC79-3FD4D32A296B}" type="presOf" srcId="{BC69D1B3-6A53-4040-8152-512F5D5EAD9D}" destId="{30293B8E-E775-4CB4-83EE-1FE030BD6584}" srcOrd="0" destOrd="0" presId="urn:microsoft.com/office/officeart/2005/8/layout/hList1"/>
    <dgm:cxn modelId="{27D616D8-FBE3-41CD-9D40-1A38E76A2682}" srcId="{6773046A-2E33-4059-8D54-D1742BF1301A}" destId="{43A4E7F9-4365-4E99-A548-85AD3A581867}" srcOrd="1" destOrd="0" parTransId="{E661358B-07E4-487D-8CCF-951671303C54}" sibTransId="{EA6553C7-5F4C-486B-AF46-4AAE0A29DBD8}"/>
    <dgm:cxn modelId="{79410C12-7732-461E-8ABE-5DC6466BB4C8}" srcId="{6773046A-2E33-4059-8D54-D1742BF1301A}" destId="{CEF6A4E5-7F61-45C2-8FDF-46B4A1735971}" srcOrd="0" destOrd="0" parTransId="{36C88081-5312-48D7-9BD9-352354AD5FC8}" sibTransId="{20CDE7EF-0136-4A1A-9FAD-0ADA633DACBC}"/>
    <dgm:cxn modelId="{E8E82967-020F-4F6E-BC5A-807EBB875A5B}" type="presOf" srcId="{7DF172A1-F2F2-4E27-ACD3-BE5414DB7A05}" destId="{20C801ED-DD9B-4B1D-960D-702790DBB4DB}" srcOrd="0" destOrd="6" presId="urn:microsoft.com/office/officeart/2005/8/layout/hList1"/>
    <dgm:cxn modelId="{2ADB536F-35EF-4121-9552-7616DF1F499F}" type="presParOf" srcId="{30293B8E-E775-4CB4-83EE-1FE030BD6584}" destId="{479CD5BF-6D2E-4B7F-ABD0-4B145C3857FC}" srcOrd="0" destOrd="0" presId="urn:microsoft.com/office/officeart/2005/8/layout/hList1"/>
    <dgm:cxn modelId="{99C78C9E-704E-41D8-8FC8-751CCDB26D77}" type="presParOf" srcId="{479CD5BF-6D2E-4B7F-ABD0-4B145C3857FC}" destId="{209B8409-469C-4D55-8F2D-9EA8574DDAF7}" srcOrd="0" destOrd="0" presId="urn:microsoft.com/office/officeart/2005/8/layout/hList1"/>
    <dgm:cxn modelId="{5098875D-629B-485E-AEC6-D88CDA3A4ED6}" type="presParOf" srcId="{479CD5BF-6D2E-4B7F-ABD0-4B145C3857FC}" destId="{20C801ED-DD9B-4B1D-960D-702790DBB4DB}"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69D1B3-6A53-4040-8152-512F5D5EA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FD257CD-A16A-4215-8181-232E6EBFB18F}">
      <dgm:prSet phldrT="[Text]"/>
      <dgm:spPr/>
      <dgm:t>
        <a:bodyPr/>
        <a:lstStyle/>
        <a:p>
          <a:r>
            <a:rPr lang="en-US" dirty="0" smtClean="0"/>
            <a:t>Positives</a:t>
          </a:r>
          <a:endParaRPr lang="en-US" dirty="0"/>
        </a:p>
      </dgm:t>
    </dgm:pt>
    <dgm:pt modelId="{E625651B-806E-4201-9CCF-3A149D340463}" type="parTrans" cxnId="{1C6E9DE1-96CD-4319-B033-61F467CEB200}">
      <dgm:prSet/>
      <dgm:spPr/>
      <dgm:t>
        <a:bodyPr/>
        <a:lstStyle/>
        <a:p>
          <a:endParaRPr lang="en-US"/>
        </a:p>
      </dgm:t>
    </dgm:pt>
    <dgm:pt modelId="{9119B6BE-3F1F-4539-990B-E6753CAA17CF}" type="sibTrans" cxnId="{1C6E9DE1-96CD-4319-B033-61F467CEB200}">
      <dgm:prSet/>
      <dgm:spPr/>
      <dgm:t>
        <a:bodyPr/>
        <a:lstStyle/>
        <a:p>
          <a:endParaRPr lang="en-US"/>
        </a:p>
      </dgm:t>
    </dgm:pt>
    <dgm:pt modelId="{ECD0AB8B-CF77-44E0-84F7-327B04B303D9}">
      <dgm:prSet phldrT="[Text]"/>
      <dgm:spPr/>
      <dgm:t>
        <a:bodyPr/>
        <a:lstStyle/>
        <a:p>
          <a:r>
            <a:rPr lang="en-US" dirty="0" smtClean="0"/>
            <a:t>Walkable in scale</a:t>
          </a:r>
          <a:endParaRPr lang="en-US" dirty="0"/>
        </a:p>
      </dgm:t>
    </dgm:pt>
    <dgm:pt modelId="{24818498-2FC8-4205-8C03-7F72FCC3EFB9}" type="parTrans" cxnId="{876A8F4B-E33D-48CA-BED3-FCEB8BD2CE9C}">
      <dgm:prSet/>
      <dgm:spPr/>
      <dgm:t>
        <a:bodyPr/>
        <a:lstStyle/>
        <a:p>
          <a:endParaRPr lang="en-US"/>
        </a:p>
      </dgm:t>
    </dgm:pt>
    <dgm:pt modelId="{4F064150-3CD0-463F-A451-FAC86B8A38B4}" type="sibTrans" cxnId="{876A8F4B-E33D-48CA-BED3-FCEB8BD2CE9C}">
      <dgm:prSet/>
      <dgm:spPr/>
      <dgm:t>
        <a:bodyPr/>
        <a:lstStyle/>
        <a:p>
          <a:endParaRPr lang="en-US"/>
        </a:p>
      </dgm:t>
    </dgm:pt>
    <dgm:pt modelId="{F08EA804-7CB9-4992-95B0-CCC3DB9FA5F0}">
      <dgm:prSet phldrT="[Text]"/>
      <dgm:spPr/>
      <dgm:t>
        <a:bodyPr/>
        <a:lstStyle/>
        <a:p>
          <a:r>
            <a:rPr lang="en-US" dirty="0" smtClean="0"/>
            <a:t>Negatives</a:t>
          </a:r>
          <a:endParaRPr lang="en-US" dirty="0"/>
        </a:p>
      </dgm:t>
    </dgm:pt>
    <dgm:pt modelId="{91E92F80-ED4B-41CA-90FE-E51BA50AD8AB}" type="parTrans" cxnId="{6D3D36F5-7A3D-4420-A7C4-26C8D9CB9A12}">
      <dgm:prSet/>
      <dgm:spPr/>
      <dgm:t>
        <a:bodyPr/>
        <a:lstStyle/>
        <a:p>
          <a:endParaRPr lang="en-US"/>
        </a:p>
      </dgm:t>
    </dgm:pt>
    <dgm:pt modelId="{659E63A9-7809-47DA-81CB-019C0C9A214F}" type="sibTrans" cxnId="{6D3D36F5-7A3D-4420-A7C4-26C8D9CB9A12}">
      <dgm:prSet/>
      <dgm:spPr/>
      <dgm:t>
        <a:bodyPr/>
        <a:lstStyle/>
        <a:p>
          <a:endParaRPr lang="en-US"/>
        </a:p>
      </dgm:t>
    </dgm:pt>
    <dgm:pt modelId="{A23BBBD7-DCEC-4FE3-B5AA-96B097B31C33}">
      <dgm:prSet phldrT="[Text]"/>
      <dgm:spPr/>
      <dgm:t>
        <a:bodyPr/>
        <a:lstStyle/>
        <a:p>
          <a:r>
            <a:rPr lang="en-US" dirty="0" smtClean="0"/>
            <a:t>Lack amenities</a:t>
          </a:r>
          <a:endParaRPr lang="en-US" dirty="0"/>
        </a:p>
      </dgm:t>
    </dgm:pt>
    <dgm:pt modelId="{3D6790A2-39C0-491F-A12D-5401AE3FFE40}" type="parTrans" cxnId="{DB187B84-0146-44D8-8403-A50751AD1AC3}">
      <dgm:prSet/>
      <dgm:spPr/>
      <dgm:t>
        <a:bodyPr/>
        <a:lstStyle/>
        <a:p>
          <a:endParaRPr lang="en-US"/>
        </a:p>
      </dgm:t>
    </dgm:pt>
    <dgm:pt modelId="{C1A1E42C-B7B3-41A1-BAF3-6133E4AB5B80}" type="sibTrans" cxnId="{DB187B84-0146-44D8-8403-A50751AD1AC3}">
      <dgm:prSet/>
      <dgm:spPr/>
      <dgm:t>
        <a:bodyPr/>
        <a:lstStyle/>
        <a:p>
          <a:endParaRPr lang="en-US"/>
        </a:p>
      </dgm:t>
    </dgm:pt>
    <dgm:pt modelId="{6F09BE32-D38C-4EA3-8FF0-B21BDE03884C}">
      <dgm:prSet phldrT="[Text]"/>
      <dgm:spPr/>
      <dgm:t>
        <a:bodyPr/>
        <a:lstStyle/>
        <a:p>
          <a:endParaRPr lang="en-US" dirty="0"/>
        </a:p>
      </dgm:t>
    </dgm:pt>
    <dgm:pt modelId="{FE145BF1-48DE-4747-8AAC-67649E04D32B}" type="parTrans" cxnId="{AE2477E9-BBD3-45C1-B613-9C4F22C4BCF4}">
      <dgm:prSet/>
      <dgm:spPr/>
      <dgm:t>
        <a:bodyPr/>
        <a:lstStyle/>
        <a:p>
          <a:endParaRPr lang="en-US"/>
        </a:p>
      </dgm:t>
    </dgm:pt>
    <dgm:pt modelId="{21A6C5D7-C720-437B-A2A9-4E73B6A06A1A}" type="sibTrans" cxnId="{AE2477E9-BBD3-45C1-B613-9C4F22C4BCF4}">
      <dgm:prSet/>
      <dgm:spPr/>
      <dgm:t>
        <a:bodyPr/>
        <a:lstStyle/>
        <a:p>
          <a:endParaRPr lang="en-US"/>
        </a:p>
      </dgm:t>
    </dgm:pt>
    <dgm:pt modelId="{CA88CACB-EBAF-4210-8FBE-E5733A56B5CA}">
      <dgm:prSet phldrT="[Text]"/>
      <dgm:spPr/>
      <dgm:t>
        <a:bodyPr/>
        <a:lstStyle/>
        <a:p>
          <a:endParaRPr lang="en-US" dirty="0"/>
        </a:p>
      </dgm:t>
    </dgm:pt>
    <dgm:pt modelId="{E366484A-AAC9-4304-AE60-B6962118117F}" type="parTrans" cxnId="{90B73B3B-33A0-4CEA-9098-572BCFD3A280}">
      <dgm:prSet/>
      <dgm:spPr/>
      <dgm:t>
        <a:bodyPr/>
        <a:lstStyle/>
        <a:p>
          <a:endParaRPr lang="en-US"/>
        </a:p>
      </dgm:t>
    </dgm:pt>
    <dgm:pt modelId="{0C61C539-807F-4531-871E-3A790FFA5B15}" type="sibTrans" cxnId="{90B73B3B-33A0-4CEA-9098-572BCFD3A280}">
      <dgm:prSet/>
      <dgm:spPr/>
      <dgm:t>
        <a:bodyPr/>
        <a:lstStyle/>
        <a:p>
          <a:endParaRPr lang="en-US"/>
        </a:p>
      </dgm:t>
    </dgm:pt>
    <dgm:pt modelId="{E93F9313-6607-404C-BFD1-F2B4AA18151F}">
      <dgm:prSet phldrT="[Text]"/>
      <dgm:spPr/>
      <dgm:t>
        <a:bodyPr/>
        <a:lstStyle/>
        <a:p>
          <a:r>
            <a:rPr lang="en-US" dirty="0" smtClean="0"/>
            <a:t>Safety is an issue</a:t>
          </a:r>
          <a:endParaRPr lang="en-US" dirty="0"/>
        </a:p>
      </dgm:t>
    </dgm:pt>
    <dgm:pt modelId="{D3D94624-1578-400A-8696-76FA7DAAC866}" type="parTrans" cxnId="{840167D7-96BB-4C10-B192-C12D68359B71}">
      <dgm:prSet/>
      <dgm:spPr/>
      <dgm:t>
        <a:bodyPr/>
        <a:lstStyle/>
        <a:p>
          <a:endParaRPr lang="en-US"/>
        </a:p>
      </dgm:t>
    </dgm:pt>
    <dgm:pt modelId="{37996247-E0DC-4BB4-9D1C-29373B95FB81}" type="sibTrans" cxnId="{840167D7-96BB-4C10-B192-C12D68359B71}">
      <dgm:prSet/>
      <dgm:spPr/>
      <dgm:t>
        <a:bodyPr/>
        <a:lstStyle/>
        <a:p>
          <a:endParaRPr lang="en-US"/>
        </a:p>
      </dgm:t>
    </dgm:pt>
    <dgm:pt modelId="{08E17431-9015-46D6-BD56-3ADE3071F74D}">
      <dgm:prSet phldrT="[Text]"/>
      <dgm:spPr/>
      <dgm:t>
        <a:bodyPr/>
        <a:lstStyle/>
        <a:p>
          <a:r>
            <a:rPr lang="en-US" dirty="0" smtClean="0"/>
            <a:t>Narrow streets</a:t>
          </a:r>
          <a:endParaRPr lang="en-US" dirty="0"/>
        </a:p>
      </dgm:t>
    </dgm:pt>
    <dgm:pt modelId="{7A4FD4F3-9A2C-4D65-A779-BD3920044ECE}" type="parTrans" cxnId="{8B9EAE41-774F-43FA-8F6C-977160CBB08F}">
      <dgm:prSet/>
      <dgm:spPr/>
      <dgm:t>
        <a:bodyPr/>
        <a:lstStyle/>
        <a:p>
          <a:endParaRPr lang="en-US"/>
        </a:p>
      </dgm:t>
    </dgm:pt>
    <dgm:pt modelId="{90F22190-F5B4-4A9F-82A2-1DBF347D47D7}" type="sibTrans" cxnId="{8B9EAE41-774F-43FA-8F6C-977160CBB08F}">
      <dgm:prSet/>
      <dgm:spPr/>
      <dgm:t>
        <a:bodyPr/>
        <a:lstStyle/>
        <a:p>
          <a:endParaRPr lang="en-US"/>
        </a:p>
      </dgm:t>
    </dgm:pt>
    <dgm:pt modelId="{7F533086-8415-4CE9-8286-FE48F4DEB708}">
      <dgm:prSet phldrT="[Text]"/>
      <dgm:spPr/>
      <dgm:t>
        <a:bodyPr/>
        <a:lstStyle/>
        <a:p>
          <a:r>
            <a:rPr lang="en-US" dirty="0" smtClean="0"/>
            <a:t>General upkeep is poor</a:t>
          </a:r>
          <a:endParaRPr lang="en-US" dirty="0"/>
        </a:p>
      </dgm:t>
    </dgm:pt>
    <dgm:pt modelId="{E6DA9590-C4B6-4224-ACD2-A09E1A4484CB}" type="parTrans" cxnId="{13F9C8F7-B0A6-4A18-A660-2283AF49073B}">
      <dgm:prSet/>
      <dgm:spPr/>
      <dgm:t>
        <a:bodyPr/>
        <a:lstStyle/>
        <a:p>
          <a:endParaRPr lang="en-US"/>
        </a:p>
      </dgm:t>
    </dgm:pt>
    <dgm:pt modelId="{623192FA-1C76-4B88-82AB-05596F3A0328}" type="sibTrans" cxnId="{13F9C8F7-B0A6-4A18-A660-2283AF49073B}">
      <dgm:prSet/>
      <dgm:spPr/>
      <dgm:t>
        <a:bodyPr/>
        <a:lstStyle/>
        <a:p>
          <a:endParaRPr lang="en-US"/>
        </a:p>
      </dgm:t>
    </dgm:pt>
    <dgm:pt modelId="{BF92CB42-47E0-4502-AB48-AEA366017693}">
      <dgm:prSet phldrT="[Text]"/>
      <dgm:spPr/>
      <dgm:t>
        <a:bodyPr/>
        <a:lstStyle/>
        <a:p>
          <a:r>
            <a:rPr lang="en-US" dirty="0" smtClean="0"/>
            <a:t>No infrastructure for cyclists</a:t>
          </a:r>
          <a:endParaRPr lang="en-US" dirty="0"/>
        </a:p>
      </dgm:t>
    </dgm:pt>
    <dgm:pt modelId="{580E82A6-09ED-418A-B5D2-2302199113E0}" type="parTrans" cxnId="{713D8DB9-E868-4353-99E9-A6BFA0C7194A}">
      <dgm:prSet/>
      <dgm:spPr/>
      <dgm:t>
        <a:bodyPr/>
        <a:lstStyle/>
        <a:p>
          <a:endParaRPr lang="en-US"/>
        </a:p>
      </dgm:t>
    </dgm:pt>
    <dgm:pt modelId="{660ED158-0AAC-4AC4-80FD-A06579C121E6}" type="sibTrans" cxnId="{713D8DB9-E868-4353-99E9-A6BFA0C7194A}">
      <dgm:prSet/>
      <dgm:spPr/>
      <dgm:t>
        <a:bodyPr/>
        <a:lstStyle/>
        <a:p>
          <a:endParaRPr lang="en-US"/>
        </a:p>
      </dgm:t>
    </dgm:pt>
    <dgm:pt modelId="{CD303395-CAB9-4336-B0C9-B28B530B5FBF}">
      <dgm:prSet phldrT="[Text]"/>
      <dgm:spPr/>
      <dgm:t>
        <a:bodyPr/>
        <a:lstStyle/>
        <a:p>
          <a:r>
            <a:rPr lang="en-US" dirty="0" smtClean="0"/>
            <a:t>Heavy concentration of employment</a:t>
          </a:r>
          <a:endParaRPr lang="en-US" dirty="0"/>
        </a:p>
      </dgm:t>
    </dgm:pt>
    <dgm:pt modelId="{97BFFC4B-B870-410F-B60D-20DBEDB47063}" type="parTrans" cxnId="{4CF8FA9F-8F17-4375-9A86-37369CED1E6D}">
      <dgm:prSet/>
      <dgm:spPr/>
      <dgm:t>
        <a:bodyPr/>
        <a:lstStyle/>
        <a:p>
          <a:endParaRPr lang="en-US"/>
        </a:p>
      </dgm:t>
    </dgm:pt>
    <dgm:pt modelId="{864ABF59-FF0A-4DE8-BE33-586F8E28E33C}" type="sibTrans" cxnId="{4CF8FA9F-8F17-4375-9A86-37369CED1E6D}">
      <dgm:prSet/>
      <dgm:spPr/>
      <dgm:t>
        <a:bodyPr/>
        <a:lstStyle/>
        <a:p>
          <a:endParaRPr lang="en-US"/>
        </a:p>
      </dgm:t>
    </dgm:pt>
    <dgm:pt modelId="{87BA280B-EEC0-4687-8BDB-16FD5A4C7CC4}">
      <dgm:prSet phldrT="[Text]"/>
      <dgm:spPr/>
      <dgm:t>
        <a:bodyPr/>
        <a:lstStyle/>
        <a:p>
          <a:endParaRPr lang="en-US" dirty="0"/>
        </a:p>
      </dgm:t>
    </dgm:pt>
    <dgm:pt modelId="{8296AB19-A797-487F-A11D-93E54A1EB071}" type="parTrans" cxnId="{E2ACB31C-2859-4FE4-B208-01124F3F3F9D}">
      <dgm:prSet/>
      <dgm:spPr/>
      <dgm:t>
        <a:bodyPr/>
        <a:lstStyle/>
        <a:p>
          <a:endParaRPr lang="en-US"/>
        </a:p>
      </dgm:t>
    </dgm:pt>
    <dgm:pt modelId="{8ACF3587-B7C3-419F-B86F-992325C05DD2}" type="sibTrans" cxnId="{E2ACB31C-2859-4FE4-B208-01124F3F3F9D}">
      <dgm:prSet/>
      <dgm:spPr/>
      <dgm:t>
        <a:bodyPr/>
        <a:lstStyle/>
        <a:p>
          <a:endParaRPr lang="en-US"/>
        </a:p>
      </dgm:t>
    </dgm:pt>
    <dgm:pt modelId="{E198ED8D-B3B5-464D-88FF-998AC4B92233}">
      <dgm:prSet phldrT="[Text]"/>
      <dgm:spPr/>
      <dgm:t>
        <a:bodyPr/>
        <a:lstStyle/>
        <a:p>
          <a:r>
            <a:rPr lang="en-US" dirty="0" smtClean="0"/>
            <a:t>Location of main city transportation hub/ historic train station</a:t>
          </a:r>
          <a:endParaRPr lang="en-US" dirty="0"/>
        </a:p>
      </dgm:t>
    </dgm:pt>
    <dgm:pt modelId="{C58BAC87-33AF-48D8-9C17-41379CE7C3F0}" type="parTrans" cxnId="{98E98585-34D0-4257-BD44-3FCD43E3C990}">
      <dgm:prSet/>
      <dgm:spPr/>
      <dgm:t>
        <a:bodyPr/>
        <a:lstStyle/>
        <a:p>
          <a:endParaRPr lang="en-US"/>
        </a:p>
      </dgm:t>
    </dgm:pt>
    <dgm:pt modelId="{DF6EE5C5-97DB-4006-8FA7-E7BC5B27DE05}" type="sibTrans" cxnId="{98E98585-34D0-4257-BD44-3FCD43E3C990}">
      <dgm:prSet/>
      <dgm:spPr/>
      <dgm:t>
        <a:bodyPr/>
        <a:lstStyle/>
        <a:p>
          <a:endParaRPr lang="en-US"/>
        </a:p>
      </dgm:t>
    </dgm:pt>
    <dgm:pt modelId="{967C104D-F334-4875-990C-64CCD86EA0C4}">
      <dgm:prSet phldrT="[Text]"/>
      <dgm:spPr/>
      <dgm:t>
        <a:bodyPr/>
        <a:lstStyle/>
        <a:p>
          <a:endParaRPr lang="en-US" dirty="0"/>
        </a:p>
      </dgm:t>
    </dgm:pt>
    <dgm:pt modelId="{C78D1F28-23B5-4AE5-81F9-A33E0592D6F7}" type="parTrans" cxnId="{D9DCEACE-1F59-4A08-AEBE-4EFFDCA01B0F}">
      <dgm:prSet/>
      <dgm:spPr/>
      <dgm:t>
        <a:bodyPr/>
        <a:lstStyle/>
        <a:p>
          <a:endParaRPr lang="en-US"/>
        </a:p>
      </dgm:t>
    </dgm:pt>
    <dgm:pt modelId="{2B3BC43D-2ECF-4057-9451-CE822DF4EDE5}" type="sibTrans" cxnId="{D9DCEACE-1F59-4A08-AEBE-4EFFDCA01B0F}">
      <dgm:prSet/>
      <dgm:spPr/>
      <dgm:t>
        <a:bodyPr/>
        <a:lstStyle/>
        <a:p>
          <a:endParaRPr lang="en-US"/>
        </a:p>
      </dgm:t>
    </dgm:pt>
    <dgm:pt modelId="{B0CAE457-A18D-41D1-8448-3A193EB26706}">
      <dgm:prSet phldrT="[Text]"/>
      <dgm:spPr/>
      <dgm:t>
        <a:bodyPr/>
        <a:lstStyle/>
        <a:p>
          <a:r>
            <a:rPr lang="en-US" dirty="0" smtClean="0"/>
            <a:t>Flat topography for cycling</a:t>
          </a:r>
          <a:endParaRPr lang="en-US" dirty="0"/>
        </a:p>
      </dgm:t>
    </dgm:pt>
    <dgm:pt modelId="{1AEF8A4F-1EEB-4BA3-87E6-DCB2881FDCC2}" type="parTrans" cxnId="{F18A0BC2-AF9D-4E7D-9214-C159ABDB71DC}">
      <dgm:prSet/>
      <dgm:spPr/>
      <dgm:t>
        <a:bodyPr/>
        <a:lstStyle/>
        <a:p>
          <a:endParaRPr lang="en-US"/>
        </a:p>
      </dgm:t>
    </dgm:pt>
    <dgm:pt modelId="{67DAECC7-02C0-45B1-95FA-B6947B4653F8}" type="sibTrans" cxnId="{F18A0BC2-AF9D-4E7D-9214-C159ABDB71DC}">
      <dgm:prSet/>
      <dgm:spPr/>
      <dgm:t>
        <a:bodyPr/>
        <a:lstStyle/>
        <a:p>
          <a:endParaRPr lang="en-US"/>
        </a:p>
      </dgm:t>
    </dgm:pt>
    <dgm:pt modelId="{C999072D-530D-4C44-AD1D-CDA261B9133D}">
      <dgm:prSet phldrT="[Text]"/>
      <dgm:spPr/>
      <dgm:t>
        <a:bodyPr/>
        <a:lstStyle/>
        <a:p>
          <a:endParaRPr lang="en-US" dirty="0"/>
        </a:p>
      </dgm:t>
    </dgm:pt>
    <dgm:pt modelId="{062E69CE-3FB5-477B-8E97-6547EC86BEA3}" type="parTrans" cxnId="{B5CA2CF1-071F-42CD-9258-550919F241F6}">
      <dgm:prSet/>
      <dgm:spPr/>
      <dgm:t>
        <a:bodyPr/>
        <a:lstStyle/>
        <a:p>
          <a:endParaRPr lang="en-US"/>
        </a:p>
      </dgm:t>
    </dgm:pt>
    <dgm:pt modelId="{47BD758B-6BDF-4624-BF31-97374A77030F}" type="sibTrans" cxnId="{B5CA2CF1-071F-42CD-9258-550919F241F6}">
      <dgm:prSet/>
      <dgm:spPr/>
      <dgm:t>
        <a:bodyPr/>
        <a:lstStyle/>
        <a:p>
          <a:endParaRPr lang="en-US"/>
        </a:p>
      </dgm:t>
    </dgm:pt>
    <dgm:pt modelId="{6773046A-2E33-4059-8D54-D1742BF1301A}">
      <dgm:prSet/>
      <dgm:spPr/>
      <dgm:t>
        <a:bodyPr/>
        <a:lstStyle/>
        <a:p>
          <a:r>
            <a:rPr lang="en-US" dirty="0" smtClean="0"/>
            <a:t>Recommendations</a:t>
          </a:r>
          <a:endParaRPr lang="en-US" dirty="0"/>
        </a:p>
      </dgm:t>
    </dgm:pt>
    <dgm:pt modelId="{E8E2597E-EDED-485B-AD65-49DDF45B255A}" type="parTrans" cxnId="{A359E30B-E425-47BE-91D1-290647972E56}">
      <dgm:prSet/>
      <dgm:spPr/>
      <dgm:t>
        <a:bodyPr/>
        <a:lstStyle/>
        <a:p>
          <a:endParaRPr lang="en-US"/>
        </a:p>
      </dgm:t>
    </dgm:pt>
    <dgm:pt modelId="{A53D6E35-52B4-4AA2-9F05-2E856999F11C}" type="sibTrans" cxnId="{A359E30B-E425-47BE-91D1-290647972E56}">
      <dgm:prSet/>
      <dgm:spPr/>
      <dgm:t>
        <a:bodyPr/>
        <a:lstStyle/>
        <a:p>
          <a:endParaRPr lang="en-US"/>
        </a:p>
      </dgm:t>
    </dgm:pt>
    <dgm:pt modelId="{CEF6A4E5-7F61-45C2-8FDF-46B4A1735971}">
      <dgm:prSet/>
      <dgm:spPr/>
      <dgm:t>
        <a:bodyPr/>
        <a:lstStyle/>
        <a:p>
          <a:r>
            <a:rPr lang="en-US" dirty="0" smtClean="0"/>
            <a:t>More amenities : sidewalks, crosswalks, speed bumps</a:t>
          </a:r>
          <a:endParaRPr lang="en-US" dirty="0"/>
        </a:p>
      </dgm:t>
    </dgm:pt>
    <dgm:pt modelId="{36C88081-5312-48D7-9BD9-352354AD5FC8}" type="parTrans" cxnId="{79410C12-7732-461E-8ABE-5DC6466BB4C8}">
      <dgm:prSet/>
      <dgm:spPr/>
      <dgm:t>
        <a:bodyPr/>
        <a:lstStyle/>
        <a:p>
          <a:endParaRPr lang="en-US"/>
        </a:p>
      </dgm:t>
    </dgm:pt>
    <dgm:pt modelId="{20CDE7EF-0136-4A1A-9FAD-0ADA633DACBC}" type="sibTrans" cxnId="{79410C12-7732-461E-8ABE-5DC6466BB4C8}">
      <dgm:prSet/>
      <dgm:spPr/>
      <dgm:t>
        <a:bodyPr/>
        <a:lstStyle/>
        <a:p>
          <a:endParaRPr lang="en-US"/>
        </a:p>
      </dgm:t>
    </dgm:pt>
    <dgm:pt modelId="{E1673285-5A4A-4ACE-8022-E867FD94CBC7}">
      <dgm:prSet/>
      <dgm:spPr/>
      <dgm:t>
        <a:bodyPr/>
        <a:lstStyle/>
        <a:p>
          <a:r>
            <a:rPr lang="en-US" dirty="0" smtClean="0"/>
            <a:t>Improve quality of public spaces</a:t>
          </a:r>
          <a:endParaRPr lang="en-US" dirty="0"/>
        </a:p>
      </dgm:t>
    </dgm:pt>
    <dgm:pt modelId="{83272813-C065-4A79-8C02-52FA1C6F701B}" type="parTrans" cxnId="{FBB09992-524D-4AA5-8C46-E06E202B27A4}">
      <dgm:prSet/>
      <dgm:spPr/>
      <dgm:t>
        <a:bodyPr/>
        <a:lstStyle/>
        <a:p>
          <a:endParaRPr lang="en-US"/>
        </a:p>
      </dgm:t>
    </dgm:pt>
    <dgm:pt modelId="{46873777-7D00-485C-8660-DDF9322CE8C4}" type="sibTrans" cxnId="{FBB09992-524D-4AA5-8C46-E06E202B27A4}">
      <dgm:prSet/>
      <dgm:spPr/>
      <dgm:t>
        <a:bodyPr/>
        <a:lstStyle/>
        <a:p>
          <a:endParaRPr lang="en-US"/>
        </a:p>
      </dgm:t>
    </dgm:pt>
    <dgm:pt modelId="{AE0642EF-1048-458C-BBFF-03B65B9CB758}">
      <dgm:prSet/>
      <dgm:spPr/>
      <dgm:t>
        <a:bodyPr/>
        <a:lstStyle/>
        <a:p>
          <a:r>
            <a:rPr lang="en-US" dirty="0" smtClean="0"/>
            <a:t>More trees</a:t>
          </a:r>
          <a:endParaRPr lang="en-US" dirty="0"/>
        </a:p>
      </dgm:t>
    </dgm:pt>
    <dgm:pt modelId="{4FACD827-AD66-490F-A7B7-807411CDBF13}" type="parTrans" cxnId="{B10DF74B-CE16-4331-A9BF-91C99F82AF9B}">
      <dgm:prSet/>
      <dgm:spPr/>
      <dgm:t>
        <a:bodyPr/>
        <a:lstStyle/>
        <a:p>
          <a:endParaRPr lang="en-US"/>
        </a:p>
      </dgm:t>
    </dgm:pt>
    <dgm:pt modelId="{C60C17FF-91F8-4A7D-8D58-369C3A53A025}" type="sibTrans" cxnId="{B10DF74B-CE16-4331-A9BF-91C99F82AF9B}">
      <dgm:prSet/>
      <dgm:spPr/>
      <dgm:t>
        <a:bodyPr/>
        <a:lstStyle/>
        <a:p>
          <a:endParaRPr lang="en-US"/>
        </a:p>
      </dgm:t>
    </dgm:pt>
    <dgm:pt modelId="{50721427-8685-4A6D-BB98-E29D95C1DBF9}">
      <dgm:prSet phldrT="[Text]"/>
      <dgm:spPr/>
      <dgm:t>
        <a:bodyPr/>
        <a:lstStyle/>
        <a:p>
          <a:endParaRPr lang="en-US" dirty="0"/>
        </a:p>
      </dgm:t>
    </dgm:pt>
    <dgm:pt modelId="{82D4E59A-04F7-4F7B-93B3-A448E680759E}" type="parTrans" cxnId="{0326B4DF-F249-47BA-9E47-AECA768BA6FE}">
      <dgm:prSet/>
      <dgm:spPr/>
      <dgm:t>
        <a:bodyPr/>
        <a:lstStyle/>
        <a:p>
          <a:endParaRPr lang="en-US"/>
        </a:p>
      </dgm:t>
    </dgm:pt>
    <dgm:pt modelId="{9697F731-A915-4A66-A8DA-F2216B8D42D7}" type="sibTrans" cxnId="{0326B4DF-F249-47BA-9E47-AECA768BA6FE}">
      <dgm:prSet/>
      <dgm:spPr/>
      <dgm:t>
        <a:bodyPr/>
        <a:lstStyle/>
        <a:p>
          <a:endParaRPr lang="en-US"/>
        </a:p>
      </dgm:t>
    </dgm:pt>
    <dgm:pt modelId="{06DBB1EE-43CB-44E2-99BD-EB4BD836721C}">
      <dgm:prSet/>
      <dgm:spPr/>
      <dgm:t>
        <a:bodyPr/>
        <a:lstStyle/>
        <a:p>
          <a:r>
            <a:rPr lang="en-US" dirty="0" smtClean="0"/>
            <a:t>Designate pedestrian priority routes, signage and road markings</a:t>
          </a:r>
          <a:endParaRPr lang="en-US" dirty="0"/>
        </a:p>
      </dgm:t>
    </dgm:pt>
    <dgm:pt modelId="{AAD93F9E-4C0E-4915-93F1-92BB37B26D4C}" type="parTrans" cxnId="{FDB5D7E2-70B7-4F17-BB36-FB218BB0F50C}">
      <dgm:prSet/>
      <dgm:spPr/>
      <dgm:t>
        <a:bodyPr/>
        <a:lstStyle/>
        <a:p>
          <a:endParaRPr lang="en-US"/>
        </a:p>
      </dgm:t>
    </dgm:pt>
    <dgm:pt modelId="{EC3C804A-2274-479A-B4B4-571A4294B442}" type="sibTrans" cxnId="{FDB5D7E2-70B7-4F17-BB36-FB218BB0F50C}">
      <dgm:prSet/>
      <dgm:spPr/>
      <dgm:t>
        <a:bodyPr/>
        <a:lstStyle/>
        <a:p>
          <a:endParaRPr lang="en-US"/>
        </a:p>
      </dgm:t>
    </dgm:pt>
    <dgm:pt modelId="{47E08F99-7A0D-413D-9751-1DBFFC2920AF}">
      <dgm:prSet/>
      <dgm:spPr/>
      <dgm:t>
        <a:bodyPr/>
        <a:lstStyle/>
        <a:p>
          <a:r>
            <a:rPr lang="en-US" dirty="0" smtClean="0"/>
            <a:t>Enforce parking rules</a:t>
          </a:r>
          <a:endParaRPr lang="en-US" dirty="0"/>
        </a:p>
      </dgm:t>
    </dgm:pt>
    <dgm:pt modelId="{69FAC404-E92D-4FD2-AA01-D6FB382B12D8}" type="parTrans" cxnId="{2DD87692-0F44-4A85-A64F-E70447731FE8}">
      <dgm:prSet/>
      <dgm:spPr/>
      <dgm:t>
        <a:bodyPr/>
        <a:lstStyle/>
        <a:p>
          <a:endParaRPr lang="en-US"/>
        </a:p>
      </dgm:t>
    </dgm:pt>
    <dgm:pt modelId="{43EB0668-CD47-4A07-99DB-3D73C04A5921}" type="sibTrans" cxnId="{2DD87692-0F44-4A85-A64F-E70447731FE8}">
      <dgm:prSet/>
      <dgm:spPr/>
      <dgm:t>
        <a:bodyPr/>
        <a:lstStyle/>
        <a:p>
          <a:endParaRPr lang="en-US"/>
        </a:p>
      </dgm:t>
    </dgm:pt>
    <dgm:pt modelId="{603E45EA-DEA6-43DB-9F8C-7FCB8B19FD52}">
      <dgm:prSet phldrT="[Text]"/>
      <dgm:spPr/>
      <dgm:t>
        <a:bodyPr/>
        <a:lstStyle/>
        <a:p>
          <a:r>
            <a:rPr lang="en-US" dirty="0" smtClean="0"/>
            <a:t>Pedestrians exposed to weather conditions</a:t>
          </a:r>
          <a:endParaRPr lang="en-US" dirty="0"/>
        </a:p>
      </dgm:t>
    </dgm:pt>
    <dgm:pt modelId="{3D3D7CA4-97A1-46FC-A1E0-6EB01F3AD5C1}" type="parTrans" cxnId="{1432BCDC-2DFF-4A56-BF3C-16E6330C39F2}">
      <dgm:prSet/>
      <dgm:spPr/>
      <dgm:t>
        <a:bodyPr/>
        <a:lstStyle/>
        <a:p>
          <a:endParaRPr lang="en-US"/>
        </a:p>
      </dgm:t>
    </dgm:pt>
    <dgm:pt modelId="{5FFEE4D1-C73C-4D33-B77E-199C714F9E28}" type="sibTrans" cxnId="{1432BCDC-2DFF-4A56-BF3C-16E6330C39F2}">
      <dgm:prSet/>
      <dgm:spPr/>
      <dgm:t>
        <a:bodyPr/>
        <a:lstStyle/>
        <a:p>
          <a:endParaRPr lang="en-US"/>
        </a:p>
      </dgm:t>
    </dgm:pt>
    <dgm:pt modelId="{878965C9-3B83-4EA4-B2F2-F7E5E3656592}">
      <dgm:prSet/>
      <dgm:spPr/>
      <dgm:t>
        <a:bodyPr/>
        <a:lstStyle/>
        <a:p>
          <a:r>
            <a:rPr lang="en-US" dirty="0" smtClean="0"/>
            <a:t>Transformation of East dry river as a Linear Park</a:t>
          </a:r>
          <a:endParaRPr lang="en-US" dirty="0"/>
        </a:p>
      </dgm:t>
    </dgm:pt>
    <dgm:pt modelId="{44B393B7-2411-4002-B007-E41D7FE7A039}" type="parTrans" cxnId="{ADE7041D-81BD-45F0-BFE2-8775D156DD10}">
      <dgm:prSet/>
      <dgm:spPr/>
      <dgm:t>
        <a:bodyPr/>
        <a:lstStyle/>
        <a:p>
          <a:endParaRPr lang="en-US"/>
        </a:p>
      </dgm:t>
    </dgm:pt>
    <dgm:pt modelId="{CEE1E33B-A5C9-4CDF-85CF-DF9D27D7ABF3}" type="sibTrans" cxnId="{ADE7041D-81BD-45F0-BFE2-8775D156DD10}">
      <dgm:prSet/>
      <dgm:spPr/>
      <dgm:t>
        <a:bodyPr/>
        <a:lstStyle/>
        <a:p>
          <a:endParaRPr lang="en-US"/>
        </a:p>
      </dgm:t>
    </dgm:pt>
    <dgm:pt modelId="{AC0249BB-F713-4386-AB6B-5BB06B560AAF}">
      <dgm:prSet phldrT="[Text]"/>
      <dgm:spPr/>
      <dgm:t>
        <a:bodyPr/>
        <a:lstStyle/>
        <a:p>
          <a:endParaRPr lang="en-US" dirty="0"/>
        </a:p>
      </dgm:t>
    </dgm:pt>
    <dgm:pt modelId="{CF512A9A-FF62-4948-961A-9B4F9AF437CF}" type="parTrans" cxnId="{97B9F591-4B2C-42A8-B991-B78D24DDFBDE}">
      <dgm:prSet/>
      <dgm:spPr/>
      <dgm:t>
        <a:bodyPr/>
        <a:lstStyle/>
        <a:p>
          <a:endParaRPr lang="en-US"/>
        </a:p>
      </dgm:t>
    </dgm:pt>
    <dgm:pt modelId="{6036F9E0-0FB7-42F3-8BD3-6EA2FC94447D}" type="sibTrans" cxnId="{97B9F591-4B2C-42A8-B991-B78D24DDFBDE}">
      <dgm:prSet/>
      <dgm:spPr/>
      <dgm:t>
        <a:bodyPr/>
        <a:lstStyle/>
        <a:p>
          <a:endParaRPr lang="en-US"/>
        </a:p>
      </dgm:t>
    </dgm:pt>
    <dgm:pt modelId="{30293B8E-E775-4CB4-83EE-1FE030BD6584}" type="pres">
      <dgm:prSet presAssocID="{BC69D1B3-6A53-4040-8152-512F5D5EAD9D}" presName="Name0" presStyleCnt="0">
        <dgm:presLayoutVars>
          <dgm:dir/>
          <dgm:animLvl val="lvl"/>
          <dgm:resizeHandles val="exact"/>
        </dgm:presLayoutVars>
      </dgm:prSet>
      <dgm:spPr/>
      <dgm:t>
        <a:bodyPr/>
        <a:lstStyle/>
        <a:p>
          <a:endParaRPr lang="en-US"/>
        </a:p>
      </dgm:t>
    </dgm:pt>
    <dgm:pt modelId="{F066D93C-F323-499D-87DE-CEBB6D8D934C}" type="pres">
      <dgm:prSet presAssocID="{BFD257CD-A16A-4215-8181-232E6EBFB18F}" presName="composite" presStyleCnt="0"/>
      <dgm:spPr/>
    </dgm:pt>
    <dgm:pt modelId="{72FBFB90-982E-49B8-BEDE-36ECC33572BF}" type="pres">
      <dgm:prSet presAssocID="{BFD257CD-A16A-4215-8181-232E6EBFB18F}" presName="parTx" presStyleLbl="alignNode1" presStyleIdx="0" presStyleCnt="3">
        <dgm:presLayoutVars>
          <dgm:chMax val="0"/>
          <dgm:chPref val="0"/>
          <dgm:bulletEnabled val="1"/>
        </dgm:presLayoutVars>
      </dgm:prSet>
      <dgm:spPr/>
      <dgm:t>
        <a:bodyPr/>
        <a:lstStyle/>
        <a:p>
          <a:endParaRPr lang="en-US"/>
        </a:p>
      </dgm:t>
    </dgm:pt>
    <dgm:pt modelId="{A447BB46-C3AB-4532-A060-D9B34D3860FE}" type="pres">
      <dgm:prSet presAssocID="{BFD257CD-A16A-4215-8181-232E6EBFB18F}" presName="desTx" presStyleLbl="alignAccFollowNode1" presStyleIdx="0" presStyleCnt="3" custScaleY="105760">
        <dgm:presLayoutVars>
          <dgm:bulletEnabled val="1"/>
        </dgm:presLayoutVars>
      </dgm:prSet>
      <dgm:spPr/>
      <dgm:t>
        <a:bodyPr/>
        <a:lstStyle/>
        <a:p>
          <a:endParaRPr lang="en-US"/>
        </a:p>
      </dgm:t>
    </dgm:pt>
    <dgm:pt modelId="{A9309602-660A-449D-B30C-5632B538F88C}" type="pres">
      <dgm:prSet presAssocID="{9119B6BE-3F1F-4539-990B-E6753CAA17CF}" presName="space" presStyleCnt="0"/>
      <dgm:spPr/>
    </dgm:pt>
    <dgm:pt modelId="{656AE2F8-7921-4D3F-8BCB-837845411B24}" type="pres">
      <dgm:prSet presAssocID="{F08EA804-7CB9-4992-95B0-CCC3DB9FA5F0}" presName="composite" presStyleCnt="0"/>
      <dgm:spPr/>
    </dgm:pt>
    <dgm:pt modelId="{AD0D1ABF-BB30-4191-A0D4-7966661B8A7D}" type="pres">
      <dgm:prSet presAssocID="{F08EA804-7CB9-4992-95B0-CCC3DB9FA5F0}" presName="parTx" presStyleLbl="alignNode1" presStyleIdx="1" presStyleCnt="3">
        <dgm:presLayoutVars>
          <dgm:chMax val="0"/>
          <dgm:chPref val="0"/>
          <dgm:bulletEnabled val="1"/>
        </dgm:presLayoutVars>
      </dgm:prSet>
      <dgm:spPr/>
      <dgm:t>
        <a:bodyPr/>
        <a:lstStyle/>
        <a:p>
          <a:endParaRPr lang="en-US"/>
        </a:p>
      </dgm:t>
    </dgm:pt>
    <dgm:pt modelId="{D18CFE9D-05D8-43EF-A1C9-A54E1627D778}" type="pres">
      <dgm:prSet presAssocID="{F08EA804-7CB9-4992-95B0-CCC3DB9FA5F0}" presName="desTx" presStyleLbl="alignAccFollowNode1" presStyleIdx="1" presStyleCnt="3" custScaleY="104160">
        <dgm:presLayoutVars>
          <dgm:bulletEnabled val="1"/>
        </dgm:presLayoutVars>
      </dgm:prSet>
      <dgm:spPr/>
      <dgm:t>
        <a:bodyPr/>
        <a:lstStyle/>
        <a:p>
          <a:endParaRPr lang="en-US"/>
        </a:p>
      </dgm:t>
    </dgm:pt>
    <dgm:pt modelId="{013E7F37-1C30-40FA-85D6-FE4948AAC424}" type="pres">
      <dgm:prSet presAssocID="{659E63A9-7809-47DA-81CB-019C0C9A214F}" presName="space" presStyleCnt="0"/>
      <dgm:spPr/>
    </dgm:pt>
    <dgm:pt modelId="{479CD5BF-6D2E-4B7F-ABD0-4B145C3857FC}" type="pres">
      <dgm:prSet presAssocID="{6773046A-2E33-4059-8D54-D1742BF1301A}" presName="composite" presStyleCnt="0"/>
      <dgm:spPr/>
    </dgm:pt>
    <dgm:pt modelId="{209B8409-469C-4D55-8F2D-9EA8574DDAF7}" type="pres">
      <dgm:prSet presAssocID="{6773046A-2E33-4059-8D54-D1742BF1301A}" presName="parTx" presStyleLbl="alignNode1" presStyleIdx="2" presStyleCnt="3">
        <dgm:presLayoutVars>
          <dgm:chMax val="0"/>
          <dgm:chPref val="0"/>
          <dgm:bulletEnabled val="1"/>
        </dgm:presLayoutVars>
      </dgm:prSet>
      <dgm:spPr/>
      <dgm:t>
        <a:bodyPr/>
        <a:lstStyle/>
        <a:p>
          <a:endParaRPr lang="en-US"/>
        </a:p>
      </dgm:t>
    </dgm:pt>
    <dgm:pt modelId="{20C801ED-DD9B-4B1D-960D-702790DBB4DB}" type="pres">
      <dgm:prSet presAssocID="{6773046A-2E33-4059-8D54-D1742BF1301A}" presName="desTx" presStyleLbl="alignAccFollowNode1" presStyleIdx="2" presStyleCnt="3">
        <dgm:presLayoutVars>
          <dgm:bulletEnabled val="1"/>
        </dgm:presLayoutVars>
      </dgm:prSet>
      <dgm:spPr/>
      <dgm:t>
        <a:bodyPr/>
        <a:lstStyle/>
        <a:p>
          <a:endParaRPr lang="en-US"/>
        </a:p>
      </dgm:t>
    </dgm:pt>
  </dgm:ptLst>
  <dgm:cxnLst>
    <dgm:cxn modelId="{F18A0BC2-AF9D-4E7D-9214-C159ABDB71DC}" srcId="{BFD257CD-A16A-4215-8181-232E6EBFB18F}" destId="{B0CAE457-A18D-41D1-8448-3A193EB26706}" srcOrd="3" destOrd="0" parTransId="{1AEF8A4F-1EEB-4BA3-87E6-DCB2881FDCC2}" sibTransId="{67DAECC7-02C0-45B1-95FA-B6947B4653F8}"/>
    <dgm:cxn modelId="{E683D36E-4B39-49BF-A770-21E0588F6602}" type="presOf" srcId="{E198ED8D-B3B5-464D-88FF-998AC4B92233}" destId="{A447BB46-C3AB-4532-A060-D9B34D3860FE}" srcOrd="0" destOrd="2" presId="urn:microsoft.com/office/officeart/2005/8/layout/hList1"/>
    <dgm:cxn modelId="{3DDFC434-BCEC-40E5-A722-7ACED16831F9}" type="presOf" srcId="{C999072D-530D-4C44-AD1D-CDA261B9133D}" destId="{D18CFE9D-05D8-43EF-A1C9-A54E1627D778}" srcOrd="0" destOrd="8" presId="urn:microsoft.com/office/officeart/2005/8/layout/hList1"/>
    <dgm:cxn modelId="{4A1FF304-7EED-4D9F-9DA2-B41660AAC212}" type="presOf" srcId="{CD303395-CAB9-4336-B0C9-B28B530B5FBF}" destId="{A447BB46-C3AB-4532-A060-D9B34D3860FE}" srcOrd="0" destOrd="1" presId="urn:microsoft.com/office/officeart/2005/8/layout/hList1"/>
    <dgm:cxn modelId="{8B9EAE41-774F-43FA-8F6C-977160CBB08F}" srcId="{F08EA804-7CB9-4992-95B0-CCC3DB9FA5F0}" destId="{08E17431-9015-46D6-BD56-3ADE3071F74D}" srcOrd="2" destOrd="0" parTransId="{7A4FD4F3-9A2C-4D65-A779-BD3920044ECE}" sibTransId="{90F22190-F5B4-4A9F-82A2-1DBF347D47D7}"/>
    <dgm:cxn modelId="{20C13BD2-2048-487D-BEA6-D0FEB4951CDD}" type="presOf" srcId="{E1673285-5A4A-4ACE-8022-E867FD94CBC7}" destId="{20C801ED-DD9B-4B1D-960D-702790DBB4DB}" srcOrd="0" destOrd="1" presId="urn:microsoft.com/office/officeart/2005/8/layout/hList1"/>
    <dgm:cxn modelId="{DB187B84-0146-44D8-8403-A50751AD1AC3}" srcId="{F08EA804-7CB9-4992-95B0-CCC3DB9FA5F0}" destId="{A23BBBD7-DCEC-4FE3-B5AA-96B097B31C33}" srcOrd="0" destOrd="0" parTransId="{3D6790A2-39C0-491F-A12D-5401AE3FFE40}" sibTransId="{C1A1E42C-B7B3-41A1-BAF3-6133E4AB5B80}"/>
    <dgm:cxn modelId="{7F67B974-A685-4C3E-B024-9FB12824CFC1}" type="presOf" srcId="{CEF6A4E5-7F61-45C2-8FDF-46B4A1735971}" destId="{20C801ED-DD9B-4B1D-960D-702790DBB4DB}" srcOrd="0" destOrd="0" presId="urn:microsoft.com/office/officeart/2005/8/layout/hList1"/>
    <dgm:cxn modelId="{918A1D63-993E-4379-AAD2-45A16BCFEC95}" type="presOf" srcId="{08E17431-9015-46D6-BD56-3ADE3071F74D}" destId="{D18CFE9D-05D8-43EF-A1C9-A54E1627D778}" srcOrd="0" destOrd="2" presId="urn:microsoft.com/office/officeart/2005/8/layout/hList1"/>
    <dgm:cxn modelId="{0326B4DF-F249-47BA-9E47-AECA768BA6FE}" srcId="{F08EA804-7CB9-4992-95B0-CCC3DB9FA5F0}" destId="{50721427-8685-4A6D-BB98-E29D95C1DBF9}" srcOrd="7" destOrd="0" parTransId="{82D4E59A-04F7-4F7B-93B3-A448E680759E}" sibTransId="{9697F731-A915-4A66-A8DA-F2216B8D42D7}"/>
    <dgm:cxn modelId="{AE2477E9-BBD3-45C1-B613-9C4F22C4BCF4}" srcId="{F08EA804-7CB9-4992-95B0-CCC3DB9FA5F0}" destId="{6F09BE32-D38C-4EA3-8FF0-B21BDE03884C}" srcOrd="9" destOrd="0" parTransId="{FE145BF1-48DE-4747-8AAC-67649E04D32B}" sibTransId="{21A6C5D7-C720-437B-A2A9-4E73B6A06A1A}"/>
    <dgm:cxn modelId="{ADE7041D-81BD-45F0-BFE2-8775D156DD10}" srcId="{6773046A-2E33-4059-8D54-D1742BF1301A}" destId="{878965C9-3B83-4EA4-B2F2-F7E5E3656592}" srcOrd="5" destOrd="0" parTransId="{44B393B7-2411-4002-B007-E41D7FE7A039}" sibTransId="{CEE1E33B-A5C9-4CDF-85CF-DF9D27D7ABF3}"/>
    <dgm:cxn modelId="{2DD87692-0F44-4A85-A64F-E70447731FE8}" srcId="{6773046A-2E33-4059-8D54-D1742BF1301A}" destId="{47E08F99-7A0D-413D-9751-1DBFFC2920AF}" srcOrd="4" destOrd="0" parTransId="{69FAC404-E92D-4FD2-AA01-D6FB382B12D8}" sibTransId="{43EB0668-CD47-4A07-99DB-3D73C04A5921}"/>
    <dgm:cxn modelId="{8E1C1F53-3FA1-44F0-85C8-FCD609F82D4A}" type="presOf" srcId="{A23BBBD7-DCEC-4FE3-B5AA-96B097B31C33}" destId="{D18CFE9D-05D8-43EF-A1C9-A54E1627D778}" srcOrd="0" destOrd="0" presId="urn:microsoft.com/office/officeart/2005/8/layout/hList1"/>
    <dgm:cxn modelId="{1C6E9DE1-96CD-4319-B033-61F467CEB200}" srcId="{BC69D1B3-6A53-4040-8152-512F5D5EAD9D}" destId="{BFD257CD-A16A-4215-8181-232E6EBFB18F}" srcOrd="0" destOrd="0" parTransId="{E625651B-806E-4201-9CCF-3A149D340463}" sibTransId="{9119B6BE-3F1F-4539-990B-E6753CAA17CF}"/>
    <dgm:cxn modelId="{E2ACB31C-2859-4FE4-B208-01124F3F3F9D}" srcId="{BFD257CD-A16A-4215-8181-232E6EBFB18F}" destId="{87BA280B-EEC0-4687-8BDB-16FD5A4C7CC4}" srcOrd="5" destOrd="0" parTransId="{8296AB19-A797-487F-A11D-93E54A1EB071}" sibTransId="{8ACF3587-B7C3-419F-B86F-992325C05DD2}"/>
    <dgm:cxn modelId="{647193BB-23DD-45BA-A347-4DC012127F05}" type="presOf" srcId="{F08EA804-7CB9-4992-95B0-CCC3DB9FA5F0}" destId="{AD0D1ABF-BB30-4191-A0D4-7966661B8A7D}" srcOrd="0" destOrd="0" presId="urn:microsoft.com/office/officeart/2005/8/layout/hList1"/>
    <dgm:cxn modelId="{97B9F591-4B2C-42A8-B991-B78D24DDFBDE}" srcId="{F08EA804-7CB9-4992-95B0-CCC3DB9FA5F0}" destId="{AC0249BB-F713-4386-AB6B-5BB06B560AAF}" srcOrd="6" destOrd="0" parTransId="{CF512A9A-FF62-4948-961A-9B4F9AF437CF}" sibTransId="{6036F9E0-0FB7-42F3-8BD3-6EA2FC94447D}"/>
    <dgm:cxn modelId="{C14CD81B-4CE8-4C8C-9CB9-28E43592EDA2}" type="presOf" srcId="{E93F9313-6607-404C-BFD1-F2B4AA18151F}" destId="{D18CFE9D-05D8-43EF-A1C9-A54E1627D778}" srcOrd="0" destOrd="1" presId="urn:microsoft.com/office/officeart/2005/8/layout/hList1"/>
    <dgm:cxn modelId="{B10DF74B-CE16-4331-A9BF-91C99F82AF9B}" srcId="{6773046A-2E33-4059-8D54-D1742BF1301A}" destId="{AE0642EF-1048-458C-BBFF-03B65B9CB758}" srcOrd="2" destOrd="0" parTransId="{4FACD827-AD66-490F-A7B7-807411CDBF13}" sibTransId="{C60C17FF-91F8-4A7D-8D58-369C3A53A025}"/>
    <dgm:cxn modelId="{FBB09992-524D-4AA5-8C46-E06E202B27A4}" srcId="{6773046A-2E33-4059-8D54-D1742BF1301A}" destId="{E1673285-5A4A-4ACE-8022-E867FD94CBC7}" srcOrd="1" destOrd="0" parTransId="{83272813-C065-4A79-8C02-52FA1C6F701B}" sibTransId="{46873777-7D00-485C-8660-DDF9322CE8C4}"/>
    <dgm:cxn modelId="{98B3F1C2-3B2E-429E-B486-2FA83EB30EE6}" type="presOf" srcId="{AC0249BB-F713-4386-AB6B-5BB06B560AAF}" destId="{D18CFE9D-05D8-43EF-A1C9-A54E1627D778}" srcOrd="0" destOrd="6" presId="urn:microsoft.com/office/officeart/2005/8/layout/hList1"/>
    <dgm:cxn modelId="{98E98585-34D0-4257-BD44-3FCD43E3C990}" srcId="{BFD257CD-A16A-4215-8181-232E6EBFB18F}" destId="{E198ED8D-B3B5-464D-88FF-998AC4B92233}" srcOrd="2" destOrd="0" parTransId="{C58BAC87-33AF-48D8-9C17-41379CE7C3F0}" sibTransId="{DF6EE5C5-97DB-4006-8FA7-E7BC5B27DE05}"/>
    <dgm:cxn modelId="{5A4E47E8-E224-4E27-9502-E31389997C7C}" type="presOf" srcId="{BF92CB42-47E0-4502-AB48-AEA366017693}" destId="{D18CFE9D-05D8-43EF-A1C9-A54E1627D778}" srcOrd="0" destOrd="4" presId="urn:microsoft.com/office/officeart/2005/8/layout/hList1"/>
    <dgm:cxn modelId="{1FCAF2D7-2B2E-4B65-9319-574A235DB9F6}" type="presOf" srcId="{BFD257CD-A16A-4215-8181-232E6EBFB18F}" destId="{72FBFB90-982E-49B8-BEDE-36ECC33572BF}" srcOrd="0" destOrd="0" presId="urn:microsoft.com/office/officeart/2005/8/layout/hList1"/>
    <dgm:cxn modelId="{7E7EF9FB-6A2B-4A1E-B4D6-71F5B4F5DDC3}" type="presOf" srcId="{6773046A-2E33-4059-8D54-D1742BF1301A}" destId="{209B8409-469C-4D55-8F2D-9EA8574DDAF7}" srcOrd="0" destOrd="0" presId="urn:microsoft.com/office/officeart/2005/8/layout/hList1"/>
    <dgm:cxn modelId="{6D3D36F5-7A3D-4420-A7C4-26C8D9CB9A12}" srcId="{BC69D1B3-6A53-4040-8152-512F5D5EAD9D}" destId="{F08EA804-7CB9-4992-95B0-CCC3DB9FA5F0}" srcOrd="1" destOrd="0" parTransId="{91E92F80-ED4B-41CA-90FE-E51BA50AD8AB}" sibTransId="{659E63A9-7809-47DA-81CB-019C0C9A214F}"/>
    <dgm:cxn modelId="{9E0852B1-C77E-4459-8A15-2F91A9EBE8D7}" type="presOf" srcId="{AE0642EF-1048-458C-BBFF-03B65B9CB758}" destId="{20C801ED-DD9B-4B1D-960D-702790DBB4DB}" srcOrd="0" destOrd="2" presId="urn:microsoft.com/office/officeart/2005/8/layout/hList1"/>
    <dgm:cxn modelId="{A359E30B-E425-47BE-91D1-290647972E56}" srcId="{BC69D1B3-6A53-4040-8152-512F5D5EAD9D}" destId="{6773046A-2E33-4059-8D54-D1742BF1301A}" srcOrd="2" destOrd="0" parTransId="{E8E2597E-EDED-485B-AD65-49DDF45B255A}" sibTransId="{A53D6E35-52B4-4AA2-9F05-2E856999F11C}"/>
    <dgm:cxn modelId="{409A38D5-D223-401B-A9EF-62F1C1040392}" type="presOf" srcId="{CA88CACB-EBAF-4210-8FBE-E5733A56B5CA}" destId="{A447BB46-C3AB-4532-A060-D9B34D3860FE}" srcOrd="0" destOrd="6" presId="urn:microsoft.com/office/officeart/2005/8/layout/hList1"/>
    <dgm:cxn modelId="{B6EDA9FC-B802-4703-9A9A-5EFC268A54B2}" type="presOf" srcId="{B0CAE457-A18D-41D1-8448-3A193EB26706}" destId="{A447BB46-C3AB-4532-A060-D9B34D3860FE}" srcOrd="0" destOrd="3" presId="urn:microsoft.com/office/officeart/2005/8/layout/hList1"/>
    <dgm:cxn modelId="{B5CA2CF1-071F-42CD-9258-550919F241F6}" srcId="{F08EA804-7CB9-4992-95B0-CCC3DB9FA5F0}" destId="{C999072D-530D-4C44-AD1D-CDA261B9133D}" srcOrd="8" destOrd="0" parTransId="{062E69CE-3FB5-477B-8E97-6547EC86BEA3}" sibTransId="{47BD758B-6BDF-4624-BF31-97374A77030F}"/>
    <dgm:cxn modelId="{3E86D1A1-CD13-41A4-B968-D8C6319F6C45}" type="presOf" srcId="{50721427-8685-4A6D-BB98-E29D95C1DBF9}" destId="{D18CFE9D-05D8-43EF-A1C9-A54E1627D778}" srcOrd="0" destOrd="7" presId="urn:microsoft.com/office/officeart/2005/8/layout/hList1"/>
    <dgm:cxn modelId="{90B73B3B-33A0-4CEA-9098-572BCFD3A280}" srcId="{BFD257CD-A16A-4215-8181-232E6EBFB18F}" destId="{CA88CACB-EBAF-4210-8FBE-E5733A56B5CA}" srcOrd="6" destOrd="0" parTransId="{E366484A-AAC9-4304-AE60-B6962118117F}" sibTransId="{0C61C539-807F-4531-871E-3A790FFA5B15}"/>
    <dgm:cxn modelId="{DF0DA018-8487-45C6-AE9B-37769919776C}" type="presOf" srcId="{6F09BE32-D38C-4EA3-8FF0-B21BDE03884C}" destId="{D18CFE9D-05D8-43EF-A1C9-A54E1627D778}" srcOrd="0" destOrd="9" presId="urn:microsoft.com/office/officeart/2005/8/layout/hList1"/>
    <dgm:cxn modelId="{840167D7-96BB-4C10-B192-C12D68359B71}" srcId="{F08EA804-7CB9-4992-95B0-CCC3DB9FA5F0}" destId="{E93F9313-6607-404C-BFD1-F2B4AA18151F}" srcOrd="1" destOrd="0" parTransId="{D3D94624-1578-400A-8696-76FA7DAAC866}" sibTransId="{37996247-E0DC-4BB4-9D1C-29373B95FB81}"/>
    <dgm:cxn modelId="{13F9C8F7-B0A6-4A18-A660-2283AF49073B}" srcId="{F08EA804-7CB9-4992-95B0-CCC3DB9FA5F0}" destId="{7F533086-8415-4CE9-8286-FE48F4DEB708}" srcOrd="3" destOrd="0" parTransId="{E6DA9590-C4B6-4224-ACD2-A09E1A4484CB}" sibTransId="{623192FA-1C76-4B88-82AB-05596F3A0328}"/>
    <dgm:cxn modelId="{79410C12-7732-461E-8ABE-5DC6466BB4C8}" srcId="{6773046A-2E33-4059-8D54-D1742BF1301A}" destId="{CEF6A4E5-7F61-45C2-8FDF-46B4A1735971}" srcOrd="0" destOrd="0" parTransId="{36C88081-5312-48D7-9BD9-352354AD5FC8}" sibTransId="{20CDE7EF-0136-4A1A-9FAD-0ADA633DACBC}"/>
    <dgm:cxn modelId="{9769AFCB-2624-4D11-B8B6-B8B34C71635A}" type="presOf" srcId="{87BA280B-EEC0-4687-8BDB-16FD5A4C7CC4}" destId="{A447BB46-C3AB-4532-A060-D9B34D3860FE}" srcOrd="0" destOrd="5" presId="urn:microsoft.com/office/officeart/2005/8/layout/hList1"/>
    <dgm:cxn modelId="{3D92E6F1-BAC2-4435-8365-8482CAF4895B}" type="presOf" srcId="{47E08F99-7A0D-413D-9751-1DBFFC2920AF}" destId="{20C801ED-DD9B-4B1D-960D-702790DBB4DB}" srcOrd="0" destOrd="4" presId="urn:microsoft.com/office/officeart/2005/8/layout/hList1"/>
    <dgm:cxn modelId="{D9DCEACE-1F59-4A08-AEBE-4EFFDCA01B0F}" srcId="{BFD257CD-A16A-4215-8181-232E6EBFB18F}" destId="{967C104D-F334-4875-990C-64CCD86EA0C4}" srcOrd="4" destOrd="0" parTransId="{C78D1F28-23B5-4AE5-81F9-A33E0592D6F7}" sibTransId="{2B3BC43D-2ECF-4057-9451-CE822DF4EDE5}"/>
    <dgm:cxn modelId="{0074E5CF-68F5-4738-B101-3F4B28F9397D}" type="presOf" srcId="{06DBB1EE-43CB-44E2-99BD-EB4BD836721C}" destId="{20C801ED-DD9B-4B1D-960D-702790DBB4DB}" srcOrd="0" destOrd="3" presId="urn:microsoft.com/office/officeart/2005/8/layout/hList1"/>
    <dgm:cxn modelId="{876A8F4B-E33D-48CA-BED3-FCEB8BD2CE9C}" srcId="{BFD257CD-A16A-4215-8181-232E6EBFB18F}" destId="{ECD0AB8B-CF77-44E0-84F7-327B04B303D9}" srcOrd="0" destOrd="0" parTransId="{24818498-2FC8-4205-8C03-7F72FCC3EFB9}" sibTransId="{4F064150-3CD0-463F-A451-FAC86B8A38B4}"/>
    <dgm:cxn modelId="{6B9622F9-983F-472D-BB90-EC9EA30E2BA0}" type="presOf" srcId="{878965C9-3B83-4EA4-B2F2-F7E5E3656592}" destId="{20C801ED-DD9B-4B1D-960D-702790DBB4DB}" srcOrd="0" destOrd="5" presId="urn:microsoft.com/office/officeart/2005/8/layout/hList1"/>
    <dgm:cxn modelId="{63AB3512-E457-4AA0-A255-DC81FCA3A514}" type="presOf" srcId="{967C104D-F334-4875-990C-64CCD86EA0C4}" destId="{A447BB46-C3AB-4532-A060-D9B34D3860FE}" srcOrd="0" destOrd="4" presId="urn:microsoft.com/office/officeart/2005/8/layout/hList1"/>
    <dgm:cxn modelId="{5BBFE37C-07EE-45E7-8886-F71010A8AE0B}" type="presOf" srcId="{7F533086-8415-4CE9-8286-FE48F4DEB708}" destId="{D18CFE9D-05D8-43EF-A1C9-A54E1627D778}" srcOrd="0" destOrd="3" presId="urn:microsoft.com/office/officeart/2005/8/layout/hList1"/>
    <dgm:cxn modelId="{FDB5D7E2-70B7-4F17-BB36-FB218BB0F50C}" srcId="{6773046A-2E33-4059-8D54-D1742BF1301A}" destId="{06DBB1EE-43CB-44E2-99BD-EB4BD836721C}" srcOrd="3" destOrd="0" parTransId="{AAD93F9E-4C0E-4915-93F1-92BB37B26D4C}" sibTransId="{EC3C804A-2274-479A-B4B4-571A4294B442}"/>
    <dgm:cxn modelId="{2CA3C8D6-18FA-4B97-B8CC-D8CBCD013097}" type="presOf" srcId="{603E45EA-DEA6-43DB-9F8C-7FCB8B19FD52}" destId="{D18CFE9D-05D8-43EF-A1C9-A54E1627D778}" srcOrd="0" destOrd="5" presId="urn:microsoft.com/office/officeart/2005/8/layout/hList1"/>
    <dgm:cxn modelId="{1432BCDC-2DFF-4A56-BF3C-16E6330C39F2}" srcId="{F08EA804-7CB9-4992-95B0-CCC3DB9FA5F0}" destId="{603E45EA-DEA6-43DB-9F8C-7FCB8B19FD52}" srcOrd="5" destOrd="0" parTransId="{3D3D7CA4-97A1-46FC-A1E0-6EB01F3AD5C1}" sibTransId="{5FFEE4D1-C73C-4D33-B77E-199C714F9E28}"/>
    <dgm:cxn modelId="{4CF8FA9F-8F17-4375-9A86-37369CED1E6D}" srcId="{BFD257CD-A16A-4215-8181-232E6EBFB18F}" destId="{CD303395-CAB9-4336-B0C9-B28B530B5FBF}" srcOrd="1" destOrd="0" parTransId="{97BFFC4B-B870-410F-B60D-20DBEDB47063}" sibTransId="{864ABF59-FF0A-4DE8-BE33-586F8E28E33C}"/>
    <dgm:cxn modelId="{215E1913-12D1-452C-8B2F-452759E8BB7E}" type="presOf" srcId="{BC69D1B3-6A53-4040-8152-512F5D5EAD9D}" destId="{30293B8E-E775-4CB4-83EE-1FE030BD6584}" srcOrd="0" destOrd="0" presId="urn:microsoft.com/office/officeart/2005/8/layout/hList1"/>
    <dgm:cxn modelId="{BC672E7B-92C2-49A1-9CC2-FD1A5C6B40C6}" type="presOf" srcId="{ECD0AB8B-CF77-44E0-84F7-327B04B303D9}" destId="{A447BB46-C3AB-4532-A060-D9B34D3860FE}" srcOrd="0" destOrd="0" presId="urn:microsoft.com/office/officeart/2005/8/layout/hList1"/>
    <dgm:cxn modelId="{713D8DB9-E868-4353-99E9-A6BFA0C7194A}" srcId="{F08EA804-7CB9-4992-95B0-CCC3DB9FA5F0}" destId="{BF92CB42-47E0-4502-AB48-AEA366017693}" srcOrd="4" destOrd="0" parTransId="{580E82A6-09ED-418A-B5D2-2302199113E0}" sibTransId="{660ED158-0AAC-4AC4-80FD-A06579C121E6}"/>
    <dgm:cxn modelId="{C6B6FDD3-ACD3-41FD-B769-333EB87358FB}" type="presParOf" srcId="{30293B8E-E775-4CB4-83EE-1FE030BD6584}" destId="{F066D93C-F323-499D-87DE-CEBB6D8D934C}" srcOrd="0" destOrd="0" presId="urn:microsoft.com/office/officeart/2005/8/layout/hList1"/>
    <dgm:cxn modelId="{11E506A5-F822-48E3-9308-509BB89560DE}" type="presParOf" srcId="{F066D93C-F323-499D-87DE-CEBB6D8D934C}" destId="{72FBFB90-982E-49B8-BEDE-36ECC33572BF}" srcOrd="0" destOrd="0" presId="urn:microsoft.com/office/officeart/2005/8/layout/hList1"/>
    <dgm:cxn modelId="{66711F74-7292-46FA-87B5-2FA7F58D443D}" type="presParOf" srcId="{F066D93C-F323-499D-87DE-CEBB6D8D934C}" destId="{A447BB46-C3AB-4532-A060-D9B34D3860FE}" srcOrd="1" destOrd="0" presId="urn:microsoft.com/office/officeart/2005/8/layout/hList1"/>
    <dgm:cxn modelId="{89A17CF2-1DA3-4C23-8BFE-056ED60D5AD9}" type="presParOf" srcId="{30293B8E-E775-4CB4-83EE-1FE030BD6584}" destId="{A9309602-660A-449D-B30C-5632B538F88C}" srcOrd="1" destOrd="0" presId="urn:microsoft.com/office/officeart/2005/8/layout/hList1"/>
    <dgm:cxn modelId="{7F870449-9B73-41BF-A47F-240716B7A67C}" type="presParOf" srcId="{30293B8E-E775-4CB4-83EE-1FE030BD6584}" destId="{656AE2F8-7921-4D3F-8BCB-837845411B24}" srcOrd="2" destOrd="0" presId="urn:microsoft.com/office/officeart/2005/8/layout/hList1"/>
    <dgm:cxn modelId="{4FDA7608-E199-46ED-B8DE-60DA32A6F463}" type="presParOf" srcId="{656AE2F8-7921-4D3F-8BCB-837845411B24}" destId="{AD0D1ABF-BB30-4191-A0D4-7966661B8A7D}" srcOrd="0" destOrd="0" presId="urn:microsoft.com/office/officeart/2005/8/layout/hList1"/>
    <dgm:cxn modelId="{83E53DB6-88EA-463D-8126-0CDA613ECFDB}" type="presParOf" srcId="{656AE2F8-7921-4D3F-8BCB-837845411B24}" destId="{D18CFE9D-05D8-43EF-A1C9-A54E1627D778}" srcOrd="1" destOrd="0" presId="urn:microsoft.com/office/officeart/2005/8/layout/hList1"/>
    <dgm:cxn modelId="{2AF9400B-9732-44A4-8EAD-D9B79BE93C3B}" type="presParOf" srcId="{30293B8E-E775-4CB4-83EE-1FE030BD6584}" destId="{013E7F37-1C30-40FA-85D6-FE4948AAC424}" srcOrd="3" destOrd="0" presId="urn:microsoft.com/office/officeart/2005/8/layout/hList1"/>
    <dgm:cxn modelId="{10DA81ED-8584-4E04-B186-2C023044D5F0}" type="presParOf" srcId="{30293B8E-E775-4CB4-83EE-1FE030BD6584}" destId="{479CD5BF-6D2E-4B7F-ABD0-4B145C3857FC}" srcOrd="4" destOrd="0" presId="urn:microsoft.com/office/officeart/2005/8/layout/hList1"/>
    <dgm:cxn modelId="{4C5BAA02-3396-4E02-944C-FD08575CF488}" type="presParOf" srcId="{479CD5BF-6D2E-4B7F-ABD0-4B145C3857FC}" destId="{209B8409-469C-4D55-8F2D-9EA8574DDAF7}" srcOrd="0" destOrd="0" presId="urn:microsoft.com/office/officeart/2005/8/layout/hList1"/>
    <dgm:cxn modelId="{432ADF63-D478-411D-8612-B59A50304D68}" type="presParOf" srcId="{479CD5BF-6D2E-4B7F-ABD0-4B145C3857FC}" destId="{20C801ED-DD9B-4B1D-960D-702790DBB4DB}"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5F290D-7F0A-4DE2-83D1-60CE43F515F9}">
      <dsp:nvSpPr>
        <dsp:cNvPr id="0" name=""/>
        <dsp:cNvSpPr/>
      </dsp:nvSpPr>
      <dsp:spPr>
        <a:xfrm>
          <a:off x="1" y="1314898"/>
          <a:ext cx="2498433" cy="777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TT" sz="2700" kern="1200" dirty="0" smtClean="0"/>
            <a:t>Challenges</a:t>
          </a:r>
          <a:endParaRPr lang="en-TT" sz="2700" kern="1200" dirty="0"/>
        </a:p>
      </dsp:txBody>
      <dsp:txXfrm>
        <a:off x="1" y="1314898"/>
        <a:ext cx="2498433" cy="777600"/>
      </dsp:txXfrm>
    </dsp:sp>
    <dsp:sp modelId="{C6F8FF46-3F89-416E-9CB8-733DAEED5C7E}">
      <dsp:nvSpPr>
        <dsp:cNvPr id="0" name=""/>
        <dsp:cNvSpPr/>
      </dsp:nvSpPr>
      <dsp:spPr>
        <a:xfrm>
          <a:off x="0" y="2090433"/>
          <a:ext cx="2498433" cy="38539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TT" sz="2700" kern="1200" dirty="0" smtClean="0"/>
            <a:t>High Poverty/High Crime Rates</a:t>
          </a:r>
          <a:endParaRPr lang="en-TT" sz="2700" kern="1200" dirty="0"/>
        </a:p>
        <a:p>
          <a:pPr marL="228600" lvl="1" indent="-228600" algn="l" defTabSz="1200150">
            <a:lnSpc>
              <a:spcPct val="90000"/>
            </a:lnSpc>
            <a:spcBef>
              <a:spcPct val="0"/>
            </a:spcBef>
            <a:spcAft>
              <a:spcPct val="15000"/>
            </a:spcAft>
            <a:buChar char="••"/>
          </a:pPr>
          <a:r>
            <a:rPr lang="en-TT" sz="2700" kern="1200" smtClean="0"/>
            <a:t>Informal Structure</a:t>
          </a:r>
          <a:endParaRPr lang="en-TT" sz="2700" kern="1200" dirty="0" smtClean="0"/>
        </a:p>
        <a:p>
          <a:pPr marL="228600" lvl="1" indent="-228600" algn="l" defTabSz="1200150">
            <a:lnSpc>
              <a:spcPct val="90000"/>
            </a:lnSpc>
            <a:spcBef>
              <a:spcPct val="0"/>
            </a:spcBef>
            <a:spcAft>
              <a:spcPct val="15000"/>
            </a:spcAft>
            <a:buChar char="••"/>
          </a:pPr>
          <a:r>
            <a:rPr lang="en-TT" sz="2700" kern="1200" dirty="0" smtClean="0"/>
            <a:t>Topographical &amp; Environmental Constraints</a:t>
          </a:r>
          <a:endParaRPr lang="en-TT" sz="2700" kern="1200" dirty="0"/>
        </a:p>
      </dsp:txBody>
      <dsp:txXfrm>
        <a:off x="0" y="2090433"/>
        <a:ext cx="2498433" cy="3853980"/>
      </dsp:txXfrm>
    </dsp:sp>
    <dsp:sp modelId="{7EE4A0D3-186F-4399-96B3-48ABE9F44D1C}">
      <dsp:nvSpPr>
        <dsp:cNvPr id="0" name=""/>
        <dsp:cNvSpPr/>
      </dsp:nvSpPr>
      <dsp:spPr>
        <a:xfrm>
          <a:off x="2838371" y="1314898"/>
          <a:ext cx="2498433" cy="777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TT" sz="2700" kern="1200" dirty="0" smtClean="0"/>
            <a:t>Opportunities</a:t>
          </a:r>
          <a:endParaRPr lang="en-TT" sz="2700" kern="1200" dirty="0"/>
        </a:p>
      </dsp:txBody>
      <dsp:txXfrm>
        <a:off x="2838371" y="1314898"/>
        <a:ext cx="2498433" cy="777600"/>
      </dsp:txXfrm>
    </dsp:sp>
    <dsp:sp modelId="{3F4A4EE8-51CC-4C5A-904B-D148B00C98AA}">
      <dsp:nvSpPr>
        <dsp:cNvPr id="0" name=""/>
        <dsp:cNvSpPr/>
      </dsp:nvSpPr>
      <dsp:spPr>
        <a:xfrm>
          <a:off x="2838371" y="2090433"/>
          <a:ext cx="2498433" cy="38539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TT" sz="2700" kern="1200" dirty="0" smtClean="0"/>
            <a:t>High cultural content</a:t>
          </a:r>
          <a:endParaRPr lang="en-TT" sz="2700" kern="1200" dirty="0"/>
        </a:p>
        <a:p>
          <a:pPr marL="228600" lvl="1" indent="-228600" algn="l" defTabSz="1200150">
            <a:lnSpc>
              <a:spcPct val="90000"/>
            </a:lnSpc>
            <a:spcBef>
              <a:spcPct val="0"/>
            </a:spcBef>
            <a:spcAft>
              <a:spcPct val="15000"/>
            </a:spcAft>
            <a:buChar char="••"/>
          </a:pPr>
          <a:r>
            <a:rPr lang="en-TT" sz="2700" kern="1200" dirty="0" smtClean="0"/>
            <a:t>Rich historical Fabric</a:t>
          </a:r>
        </a:p>
      </dsp:txBody>
      <dsp:txXfrm>
        <a:off x="2838371" y="2090433"/>
        <a:ext cx="2498433" cy="385398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FBFB90-982E-49B8-BEDE-36ECC33572BF}">
      <dsp:nvSpPr>
        <dsp:cNvPr id="0" name=""/>
        <dsp:cNvSpPr/>
      </dsp:nvSpPr>
      <dsp:spPr>
        <a:xfrm>
          <a:off x="40" y="450877"/>
          <a:ext cx="3916784"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t>Positives</a:t>
          </a:r>
          <a:endParaRPr lang="en-US" sz="2200" kern="1200" dirty="0"/>
        </a:p>
      </dsp:txBody>
      <dsp:txXfrm>
        <a:off x="40" y="450877"/>
        <a:ext cx="3916784" cy="633600"/>
      </dsp:txXfrm>
    </dsp:sp>
    <dsp:sp modelId="{A447BB46-C3AB-4532-A060-D9B34D3860FE}">
      <dsp:nvSpPr>
        <dsp:cNvPr id="0" name=""/>
        <dsp:cNvSpPr/>
      </dsp:nvSpPr>
      <dsp:spPr>
        <a:xfrm>
          <a:off x="0" y="1091698"/>
          <a:ext cx="3916784" cy="24166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Good historic district</a:t>
          </a:r>
          <a:endParaRPr lang="en-US" sz="2200" kern="1200" dirty="0"/>
        </a:p>
        <a:p>
          <a:pPr marL="228600" lvl="1" indent="-228600" algn="l" defTabSz="977900">
            <a:lnSpc>
              <a:spcPct val="90000"/>
            </a:lnSpc>
            <a:spcBef>
              <a:spcPct val="0"/>
            </a:spcBef>
            <a:spcAft>
              <a:spcPct val="15000"/>
            </a:spcAft>
            <a:buChar char="••"/>
          </a:pPr>
          <a:r>
            <a:rPr lang="en-US" sz="2200" kern="1200" dirty="0" smtClean="0"/>
            <a:t>Streets are of human scale</a:t>
          </a:r>
          <a:endParaRPr lang="en-US" sz="2200" kern="1200" dirty="0"/>
        </a:p>
        <a:p>
          <a:pPr marL="228600" lvl="1" indent="-228600" algn="l" defTabSz="977900">
            <a:lnSpc>
              <a:spcPct val="90000"/>
            </a:lnSpc>
            <a:spcBef>
              <a:spcPct val="0"/>
            </a:spcBef>
            <a:spcAft>
              <a:spcPct val="15000"/>
            </a:spcAft>
            <a:buChar char="••"/>
          </a:pPr>
          <a:r>
            <a:rPr lang="en-US" sz="2200" kern="1200" dirty="0" smtClean="0"/>
            <a:t>Excellent buildings design and placement, in line with the city’s colonial vintage</a:t>
          </a:r>
        </a:p>
        <a:p>
          <a:pPr marL="228600" lvl="1" indent="-228600" algn="l" defTabSz="977900">
            <a:lnSpc>
              <a:spcPct val="90000"/>
            </a:lnSpc>
            <a:spcBef>
              <a:spcPct val="0"/>
            </a:spcBef>
            <a:spcAft>
              <a:spcPct val="15000"/>
            </a:spcAft>
            <a:buChar char="••"/>
          </a:pPr>
          <a:endParaRPr lang="en-US" sz="2200" kern="1200" dirty="0"/>
        </a:p>
      </dsp:txBody>
      <dsp:txXfrm>
        <a:off x="0" y="1091698"/>
        <a:ext cx="3916784" cy="2416653"/>
      </dsp:txXfrm>
    </dsp:sp>
    <dsp:sp modelId="{AD0D1ABF-BB30-4191-A0D4-7966661B8A7D}">
      <dsp:nvSpPr>
        <dsp:cNvPr id="0" name=""/>
        <dsp:cNvSpPr/>
      </dsp:nvSpPr>
      <dsp:spPr>
        <a:xfrm>
          <a:off x="4465174" y="460017"/>
          <a:ext cx="3916784"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t>Negatives</a:t>
          </a:r>
          <a:endParaRPr lang="en-US" sz="2200" kern="1200" dirty="0"/>
        </a:p>
      </dsp:txBody>
      <dsp:txXfrm>
        <a:off x="4465174" y="460017"/>
        <a:ext cx="3916784" cy="633600"/>
      </dsp:txXfrm>
    </dsp:sp>
    <dsp:sp modelId="{D18CFE9D-05D8-43EF-A1C9-A54E1627D778}">
      <dsp:nvSpPr>
        <dsp:cNvPr id="0" name=""/>
        <dsp:cNvSpPr/>
      </dsp:nvSpPr>
      <dsp:spPr>
        <a:xfrm>
          <a:off x="4436856" y="1091698"/>
          <a:ext cx="3916784" cy="2380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Amenities like sidewalks are not uniformed</a:t>
          </a:r>
          <a:endParaRPr lang="en-US" sz="2200" kern="1200" dirty="0"/>
        </a:p>
        <a:p>
          <a:pPr marL="228600" lvl="1" indent="-228600" algn="l" defTabSz="977900">
            <a:lnSpc>
              <a:spcPct val="90000"/>
            </a:lnSpc>
            <a:spcBef>
              <a:spcPct val="0"/>
            </a:spcBef>
            <a:spcAft>
              <a:spcPct val="15000"/>
            </a:spcAft>
            <a:buChar char="••"/>
          </a:pPr>
          <a:r>
            <a:rPr lang="en-US" sz="2200" kern="1200" dirty="0" smtClean="0"/>
            <a:t>Deteriorating conditions of buildings </a:t>
          </a:r>
          <a:endParaRPr lang="en-US" sz="2200" kern="1200" dirty="0"/>
        </a:p>
        <a:p>
          <a:pPr marL="228600" lvl="1" indent="-228600" algn="l" defTabSz="977900">
            <a:lnSpc>
              <a:spcPct val="90000"/>
            </a:lnSpc>
            <a:spcBef>
              <a:spcPct val="0"/>
            </a:spcBef>
            <a:spcAft>
              <a:spcPct val="15000"/>
            </a:spcAft>
            <a:buChar char="••"/>
          </a:pPr>
          <a:endParaRPr lang="en-US" sz="2200" kern="1200" dirty="0"/>
        </a:p>
      </dsp:txBody>
      <dsp:txXfrm>
        <a:off x="4436856" y="1091698"/>
        <a:ext cx="3916784" cy="238009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A58EFF-FD6B-4384-83E4-24CF2BEBF28C}">
      <dsp:nvSpPr>
        <dsp:cNvPr id="0" name=""/>
        <dsp:cNvSpPr/>
      </dsp:nvSpPr>
      <dsp:spPr>
        <a:xfrm>
          <a:off x="0" y="251830"/>
          <a:ext cx="8382000"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t>Recommendations</a:t>
          </a:r>
          <a:endParaRPr lang="en-US" sz="2000" kern="1200" dirty="0"/>
        </a:p>
      </dsp:txBody>
      <dsp:txXfrm>
        <a:off x="0" y="251830"/>
        <a:ext cx="8382000" cy="633600"/>
      </dsp:txXfrm>
    </dsp:sp>
    <dsp:sp modelId="{908031A4-A918-44A1-A7F3-51E6D578D57C}">
      <dsp:nvSpPr>
        <dsp:cNvPr id="0" name=""/>
        <dsp:cNvSpPr/>
      </dsp:nvSpPr>
      <dsp:spPr>
        <a:xfrm>
          <a:off x="0" y="763169"/>
          <a:ext cx="8382000" cy="52131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Implement relevant recommendations from the Emergency Plan and the ICOMOS Advisory Report in</a:t>
          </a:r>
          <a:endParaRPr lang="en-US" sz="2000" kern="1200" dirty="0"/>
        </a:p>
        <a:p>
          <a:pPr marL="228600" lvl="1" indent="-228600" algn="l" defTabSz="889000">
            <a:lnSpc>
              <a:spcPct val="90000"/>
            </a:lnSpc>
            <a:spcBef>
              <a:spcPct val="0"/>
            </a:spcBef>
            <a:spcAft>
              <a:spcPct val="15000"/>
            </a:spcAft>
            <a:buChar char="••"/>
          </a:pPr>
          <a:r>
            <a:rPr lang="en-US" sz="2000" kern="1200" dirty="0" smtClean="0"/>
            <a:t>Focus on better connections between the historic center and the waterfront in order to improve the overall urban fabric of the Inner City</a:t>
          </a:r>
          <a:endParaRPr lang="en-US" sz="2000" kern="1200" dirty="0"/>
        </a:p>
        <a:p>
          <a:pPr marL="228600" lvl="1" indent="-228600" algn="l" defTabSz="889000">
            <a:lnSpc>
              <a:spcPct val="90000"/>
            </a:lnSpc>
            <a:spcBef>
              <a:spcPct val="0"/>
            </a:spcBef>
            <a:spcAft>
              <a:spcPct val="15000"/>
            </a:spcAft>
            <a:buChar char="••"/>
          </a:pPr>
          <a:r>
            <a:rPr lang="en-US" sz="2000" kern="1200" dirty="0" smtClean="0"/>
            <a:t>Improve pedestrian-oriented businesses</a:t>
          </a:r>
          <a:endParaRPr lang="en-US" sz="2000" kern="1200" dirty="0"/>
        </a:p>
        <a:p>
          <a:pPr marL="228600" lvl="1" indent="-228600" algn="l" defTabSz="889000">
            <a:lnSpc>
              <a:spcPct val="90000"/>
            </a:lnSpc>
            <a:spcBef>
              <a:spcPct val="0"/>
            </a:spcBef>
            <a:spcAft>
              <a:spcPct val="15000"/>
            </a:spcAft>
            <a:buChar char="••"/>
          </a:pPr>
          <a:r>
            <a:rPr lang="en-US" sz="2000" kern="1200" dirty="0" smtClean="0"/>
            <a:t>Update way-finding signage to encourage walking</a:t>
          </a:r>
          <a:endParaRPr lang="en-US" sz="2000" kern="1200" dirty="0"/>
        </a:p>
        <a:p>
          <a:pPr marL="228600" lvl="1" indent="-228600" algn="l" defTabSz="889000">
            <a:lnSpc>
              <a:spcPct val="90000"/>
            </a:lnSpc>
            <a:spcBef>
              <a:spcPct val="0"/>
            </a:spcBef>
            <a:spcAft>
              <a:spcPct val="15000"/>
            </a:spcAft>
            <a:buChar char="••"/>
          </a:pPr>
          <a:r>
            <a:rPr lang="en-US" sz="2000" kern="1200" dirty="0" smtClean="0"/>
            <a:t>Build on existing biking culture using signage, promotion, access to bikes, and bike infrastructure.</a:t>
          </a:r>
          <a:endParaRPr lang="en-US" sz="2000" kern="1200" dirty="0"/>
        </a:p>
        <a:p>
          <a:pPr marL="228600" lvl="1" indent="-228600" algn="l" defTabSz="889000">
            <a:lnSpc>
              <a:spcPct val="90000"/>
            </a:lnSpc>
            <a:spcBef>
              <a:spcPct val="0"/>
            </a:spcBef>
            <a:spcAft>
              <a:spcPct val="15000"/>
            </a:spcAft>
            <a:buChar char="••"/>
          </a:pPr>
          <a:r>
            <a:rPr lang="en-US" sz="2000" kern="1200" dirty="0" smtClean="0"/>
            <a:t>Review parking and traffic management in an integrated manner</a:t>
          </a:r>
          <a:endParaRPr lang="en-US" sz="2000" kern="1200" dirty="0"/>
        </a:p>
        <a:p>
          <a:pPr marL="228600" lvl="1" indent="-228600" algn="l" defTabSz="889000">
            <a:lnSpc>
              <a:spcPct val="90000"/>
            </a:lnSpc>
            <a:spcBef>
              <a:spcPct val="0"/>
            </a:spcBef>
            <a:spcAft>
              <a:spcPct val="15000"/>
            </a:spcAft>
            <a:buChar char="••"/>
          </a:pPr>
          <a:r>
            <a:rPr lang="en-US" sz="2000" kern="1200" dirty="0" smtClean="0"/>
            <a:t>Use the canal system as a secondary pedestrian route, which has the potential to serve as green infrastructure</a:t>
          </a:r>
          <a:endParaRPr lang="en-US" sz="2000" kern="1200" dirty="0"/>
        </a:p>
        <a:p>
          <a:pPr marL="228600" lvl="1" indent="-228600" algn="l" defTabSz="889000">
            <a:lnSpc>
              <a:spcPct val="90000"/>
            </a:lnSpc>
            <a:spcBef>
              <a:spcPct val="0"/>
            </a:spcBef>
            <a:spcAft>
              <a:spcPct val="15000"/>
            </a:spcAft>
            <a:buChar char="••"/>
          </a:pPr>
          <a:r>
            <a:rPr lang="en-US" sz="2000" kern="1200" dirty="0" smtClean="0"/>
            <a:t>Review public transportation systems and suggest improvement to routes, stops, and promotion that would facilitate pedestrian usage; locate public transit vehicles in a covered, permanent building rather than in a vacant lot exposed to the sun</a:t>
          </a:r>
          <a:endParaRPr lang="en-US" sz="2000" kern="1200" dirty="0"/>
        </a:p>
        <a:p>
          <a:pPr marL="228600" lvl="1" indent="-228600" algn="l" defTabSz="889000">
            <a:lnSpc>
              <a:spcPct val="90000"/>
            </a:lnSpc>
            <a:spcBef>
              <a:spcPct val="0"/>
            </a:spcBef>
            <a:spcAft>
              <a:spcPct val="15000"/>
            </a:spcAft>
            <a:buChar char="••"/>
          </a:pPr>
          <a:r>
            <a:rPr lang="en-US" sz="2000" kern="1200" dirty="0" smtClean="0"/>
            <a:t>Consider a fixed-route circulator system within the city center in order to complement walking as a means of navigating Paramaribo</a:t>
          </a:r>
          <a:endParaRPr lang="en-US" sz="2000" kern="1200" dirty="0"/>
        </a:p>
      </dsp:txBody>
      <dsp:txXfrm>
        <a:off x="0" y="763169"/>
        <a:ext cx="8382000" cy="521316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FBFB90-982E-49B8-BEDE-36ECC33572BF}">
      <dsp:nvSpPr>
        <dsp:cNvPr id="0" name=""/>
        <dsp:cNvSpPr/>
      </dsp:nvSpPr>
      <dsp:spPr>
        <a:xfrm>
          <a:off x="43" y="363678"/>
          <a:ext cx="4130426"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Positives</a:t>
          </a:r>
          <a:endParaRPr lang="en-US" sz="1700" kern="1200" dirty="0"/>
        </a:p>
      </dsp:txBody>
      <dsp:txXfrm>
        <a:off x="43" y="363678"/>
        <a:ext cx="4130426" cy="489600"/>
      </dsp:txXfrm>
    </dsp:sp>
    <dsp:sp modelId="{A447BB46-C3AB-4532-A060-D9B34D3860FE}">
      <dsp:nvSpPr>
        <dsp:cNvPr id="0" name=""/>
        <dsp:cNvSpPr/>
      </dsp:nvSpPr>
      <dsp:spPr>
        <a:xfrm>
          <a:off x="0" y="860891"/>
          <a:ext cx="4130426" cy="37622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Dense walkable, urban fabric</a:t>
          </a:r>
          <a:endParaRPr lang="en-US" sz="1700" kern="1200" dirty="0"/>
        </a:p>
        <a:p>
          <a:pPr marL="171450" lvl="1" indent="-171450" algn="l" defTabSz="755650">
            <a:lnSpc>
              <a:spcPct val="90000"/>
            </a:lnSpc>
            <a:spcBef>
              <a:spcPct val="0"/>
            </a:spcBef>
            <a:spcAft>
              <a:spcPct val="15000"/>
            </a:spcAft>
            <a:buChar char="••"/>
          </a:pPr>
          <a:r>
            <a:rPr lang="en-US" sz="1700" kern="1200" dirty="0" smtClean="0"/>
            <a:t>Significant commercial presence in addition to government buildings</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0" y="860891"/>
        <a:ext cx="4130426" cy="3762295"/>
      </dsp:txXfrm>
    </dsp:sp>
    <dsp:sp modelId="{AD0D1ABF-BB30-4191-A0D4-7966661B8A7D}">
      <dsp:nvSpPr>
        <dsp:cNvPr id="0" name=""/>
        <dsp:cNvSpPr/>
      </dsp:nvSpPr>
      <dsp:spPr>
        <a:xfrm>
          <a:off x="4708729" y="377908"/>
          <a:ext cx="4130426"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Negatives</a:t>
          </a:r>
          <a:endParaRPr lang="en-US" sz="1700" kern="1200" dirty="0"/>
        </a:p>
      </dsp:txBody>
      <dsp:txXfrm>
        <a:off x="4708729" y="377908"/>
        <a:ext cx="4130426" cy="489600"/>
      </dsp:txXfrm>
    </dsp:sp>
    <dsp:sp modelId="{D18CFE9D-05D8-43EF-A1C9-A54E1627D778}">
      <dsp:nvSpPr>
        <dsp:cNvPr id="0" name=""/>
        <dsp:cNvSpPr/>
      </dsp:nvSpPr>
      <dsp:spPr>
        <a:xfrm>
          <a:off x="4670399" y="876721"/>
          <a:ext cx="4130426" cy="37053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Streets are exceptionally congested</a:t>
          </a:r>
          <a:endParaRPr lang="en-US" sz="1700" kern="1200" dirty="0"/>
        </a:p>
        <a:p>
          <a:pPr marL="171450" lvl="1" indent="-171450" algn="l" defTabSz="755650">
            <a:lnSpc>
              <a:spcPct val="90000"/>
            </a:lnSpc>
            <a:spcBef>
              <a:spcPct val="0"/>
            </a:spcBef>
            <a:spcAft>
              <a:spcPct val="15000"/>
            </a:spcAft>
            <a:buChar char="••"/>
          </a:pPr>
          <a:r>
            <a:rPr lang="en-US" sz="1700" kern="1200" dirty="0" smtClean="0"/>
            <a:t>Narrow streets</a:t>
          </a:r>
          <a:endParaRPr lang="en-US" sz="1700" kern="1200" dirty="0"/>
        </a:p>
        <a:p>
          <a:pPr marL="171450" lvl="1" indent="-171450" algn="l" defTabSz="755650">
            <a:lnSpc>
              <a:spcPct val="90000"/>
            </a:lnSpc>
            <a:spcBef>
              <a:spcPct val="0"/>
            </a:spcBef>
            <a:spcAft>
              <a:spcPct val="15000"/>
            </a:spcAft>
            <a:buChar char="••"/>
          </a:pPr>
          <a:r>
            <a:rPr lang="en-US" sz="1700" kern="1200" dirty="0" smtClean="0"/>
            <a:t>Vending on streets</a:t>
          </a:r>
          <a:endParaRPr lang="en-US" sz="1700" kern="1200" dirty="0"/>
        </a:p>
        <a:p>
          <a:pPr marL="171450" lvl="1" indent="-171450" algn="l" defTabSz="755650">
            <a:lnSpc>
              <a:spcPct val="90000"/>
            </a:lnSpc>
            <a:spcBef>
              <a:spcPct val="0"/>
            </a:spcBef>
            <a:spcAft>
              <a:spcPct val="15000"/>
            </a:spcAft>
            <a:buChar char="••"/>
          </a:pPr>
          <a:r>
            <a:rPr lang="en-US" sz="1700" kern="1200" dirty="0" smtClean="0"/>
            <a:t>Narrow sidewalks</a:t>
          </a:r>
          <a:endParaRPr lang="en-US" sz="1700" kern="1200" dirty="0"/>
        </a:p>
        <a:p>
          <a:pPr marL="171450" lvl="1" indent="-171450" algn="l" defTabSz="755650">
            <a:lnSpc>
              <a:spcPct val="90000"/>
            </a:lnSpc>
            <a:spcBef>
              <a:spcPct val="0"/>
            </a:spcBef>
            <a:spcAft>
              <a:spcPct val="15000"/>
            </a:spcAft>
            <a:buChar char="••"/>
          </a:pPr>
          <a:r>
            <a:rPr lang="en-US" sz="1700" kern="1200" dirty="0" smtClean="0"/>
            <a:t>Sharing of roadways between vehicles and pedestrians</a:t>
          </a:r>
          <a:endParaRPr lang="en-US" sz="1700" kern="1200" dirty="0"/>
        </a:p>
        <a:p>
          <a:pPr marL="171450" lvl="1" indent="-171450" algn="l" defTabSz="755650">
            <a:lnSpc>
              <a:spcPct val="90000"/>
            </a:lnSpc>
            <a:spcBef>
              <a:spcPct val="0"/>
            </a:spcBef>
            <a:spcAft>
              <a:spcPct val="15000"/>
            </a:spcAft>
            <a:buChar char="••"/>
          </a:pPr>
          <a:r>
            <a:rPr lang="en-US" sz="1700" kern="1200" dirty="0" smtClean="0"/>
            <a:t>No bike infrastructure</a:t>
          </a:r>
          <a:endParaRPr lang="en-US" sz="1700" kern="1200" dirty="0"/>
        </a:p>
        <a:p>
          <a:pPr marL="171450" lvl="1" indent="-171450" algn="l" defTabSz="755650">
            <a:lnSpc>
              <a:spcPct val="90000"/>
            </a:lnSpc>
            <a:spcBef>
              <a:spcPct val="0"/>
            </a:spcBef>
            <a:spcAft>
              <a:spcPct val="15000"/>
            </a:spcAft>
            <a:buChar char="••"/>
          </a:pPr>
          <a:r>
            <a:rPr lang="en-US" sz="1700" kern="1200" dirty="0" smtClean="0"/>
            <a:t>Hilly terrain</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4670399" y="876721"/>
        <a:ext cx="4130426" cy="370537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9B8409-469C-4D55-8F2D-9EA8574DDAF7}">
      <dsp:nvSpPr>
        <dsp:cNvPr id="0" name=""/>
        <dsp:cNvSpPr/>
      </dsp:nvSpPr>
      <dsp:spPr>
        <a:xfrm>
          <a:off x="0" y="443407"/>
          <a:ext cx="8839200"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Recommendations</a:t>
          </a:r>
          <a:endParaRPr lang="en-US" sz="1700" kern="1200" dirty="0"/>
        </a:p>
      </dsp:txBody>
      <dsp:txXfrm>
        <a:off x="0" y="443407"/>
        <a:ext cx="8839200" cy="489600"/>
      </dsp:txXfrm>
    </dsp:sp>
    <dsp:sp modelId="{20C801ED-DD9B-4B1D-960D-702790DBB4DB}">
      <dsp:nvSpPr>
        <dsp:cNvPr id="0" name=""/>
        <dsp:cNvSpPr/>
      </dsp:nvSpPr>
      <dsp:spPr>
        <a:xfrm>
          <a:off x="0" y="1005868"/>
          <a:ext cx="8839200" cy="41957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Focus on safer pedestrian routes along the historic </a:t>
          </a:r>
          <a:r>
            <a:rPr lang="en-US" sz="1700" kern="1200" dirty="0" err="1" smtClean="0"/>
            <a:t>Carenage</a:t>
          </a:r>
          <a:r>
            <a:rPr lang="en-US" sz="1700" kern="1200" dirty="0" smtClean="0"/>
            <a:t> and better connections between the </a:t>
          </a:r>
          <a:r>
            <a:rPr lang="en-US" sz="1700" kern="1200" dirty="0" err="1" smtClean="0"/>
            <a:t>Carenage</a:t>
          </a:r>
          <a:r>
            <a:rPr lang="en-US" sz="1700" kern="1200" dirty="0" smtClean="0"/>
            <a:t> and other parts of St. George’s</a:t>
          </a:r>
          <a:endParaRPr lang="en-US" sz="1700" kern="1200" dirty="0"/>
        </a:p>
        <a:p>
          <a:pPr marL="171450" lvl="1" indent="-171450" algn="l" defTabSz="755650">
            <a:lnSpc>
              <a:spcPct val="90000"/>
            </a:lnSpc>
            <a:spcBef>
              <a:spcPct val="0"/>
            </a:spcBef>
            <a:spcAft>
              <a:spcPct val="15000"/>
            </a:spcAft>
            <a:buChar char="••"/>
          </a:pPr>
          <a:r>
            <a:rPr lang="en-US" sz="1700" kern="1200" dirty="0" smtClean="0"/>
            <a:t>Improve pedestrian-oriented businesses</a:t>
          </a:r>
          <a:endParaRPr lang="en-US" sz="1700" kern="1200" dirty="0"/>
        </a:p>
        <a:p>
          <a:pPr marL="171450" lvl="1" indent="-171450" algn="l" defTabSz="755650">
            <a:lnSpc>
              <a:spcPct val="90000"/>
            </a:lnSpc>
            <a:spcBef>
              <a:spcPct val="0"/>
            </a:spcBef>
            <a:spcAft>
              <a:spcPct val="15000"/>
            </a:spcAft>
            <a:buChar char="••"/>
          </a:pPr>
          <a:r>
            <a:rPr lang="en-US" sz="1700" kern="1200" dirty="0" smtClean="0"/>
            <a:t>Update way-finding signage to support pedestrian navigation</a:t>
          </a:r>
          <a:endParaRPr lang="en-US" sz="1700" kern="1200" dirty="0"/>
        </a:p>
        <a:p>
          <a:pPr marL="171450" lvl="1" indent="-171450" algn="l" defTabSz="755650">
            <a:lnSpc>
              <a:spcPct val="90000"/>
            </a:lnSpc>
            <a:spcBef>
              <a:spcPct val="0"/>
            </a:spcBef>
            <a:spcAft>
              <a:spcPct val="15000"/>
            </a:spcAft>
            <a:buChar char="••"/>
          </a:pPr>
          <a:r>
            <a:rPr lang="en-US" sz="1700" kern="1200" dirty="0" smtClean="0"/>
            <a:t> Step up designation and enforcement of historic status for the city’s built environment </a:t>
          </a:r>
          <a:endParaRPr lang="en-US" sz="1700" kern="1200" dirty="0"/>
        </a:p>
        <a:p>
          <a:pPr marL="171450" lvl="1" indent="-171450" algn="l" defTabSz="755650">
            <a:lnSpc>
              <a:spcPct val="90000"/>
            </a:lnSpc>
            <a:spcBef>
              <a:spcPct val="0"/>
            </a:spcBef>
            <a:spcAft>
              <a:spcPct val="15000"/>
            </a:spcAft>
            <a:buChar char="••"/>
          </a:pPr>
          <a:r>
            <a:rPr lang="en-US" sz="1700" kern="1200" dirty="0" smtClean="0"/>
            <a:t>Vigorously enforce parking rules</a:t>
          </a:r>
          <a:endParaRPr lang="en-US" sz="1700" kern="1200" dirty="0"/>
        </a:p>
        <a:p>
          <a:pPr marL="171450" lvl="1" indent="-171450" algn="l" defTabSz="755650">
            <a:lnSpc>
              <a:spcPct val="90000"/>
            </a:lnSpc>
            <a:spcBef>
              <a:spcPct val="0"/>
            </a:spcBef>
            <a:spcAft>
              <a:spcPct val="15000"/>
            </a:spcAft>
            <a:buChar char="••"/>
          </a:pPr>
          <a:r>
            <a:rPr lang="en-US" sz="1700" kern="1200" dirty="0" smtClean="0"/>
            <a:t>Improve public open space and facilities, such as street furniture, crosswalks, and public lighting</a:t>
          </a:r>
          <a:endParaRPr lang="en-US" sz="1700" kern="1200" dirty="0"/>
        </a:p>
        <a:p>
          <a:pPr marL="171450" lvl="1" indent="-171450" algn="l" defTabSz="755650">
            <a:lnSpc>
              <a:spcPct val="90000"/>
            </a:lnSpc>
            <a:spcBef>
              <a:spcPct val="0"/>
            </a:spcBef>
            <a:spcAft>
              <a:spcPct val="15000"/>
            </a:spcAft>
            <a:buChar char="••"/>
          </a:pPr>
          <a:r>
            <a:rPr lang="en-US" sz="1700" kern="1200" dirty="0" smtClean="0"/>
            <a:t>Review public transportation systems and suggest improvement to routes, stops and promotion; </a:t>
          </a:r>
          <a:endParaRPr lang="en-US" sz="1700" kern="1200" dirty="0"/>
        </a:p>
        <a:p>
          <a:pPr marL="171450" lvl="1" indent="-171450" algn="l" defTabSz="755650">
            <a:lnSpc>
              <a:spcPct val="90000"/>
            </a:lnSpc>
            <a:spcBef>
              <a:spcPct val="0"/>
            </a:spcBef>
            <a:spcAft>
              <a:spcPct val="15000"/>
            </a:spcAft>
            <a:buChar char="••"/>
          </a:pPr>
          <a:r>
            <a:rPr lang="en-US" sz="1700" kern="1200" dirty="0" smtClean="0"/>
            <a:t>Develop a stronger link to the students and faculty at SGU; establish a presence in the downtown; improve awareness and outreach to the students so that they spend more time and money in St. George’s proper</a:t>
          </a:r>
          <a:endParaRPr lang="en-US" sz="1700" kern="1200" dirty="0"/>
        </a:p>
        <a:p>
          <a:pPr marL="171450" lvl="1" indent="-171450" algn="l" defTabSz="755650">
            <a:lnSpc>
              <a:spcPct val="90000"/>
            </a:lnSpc>
            <a:spcBef>
              <a:spcPct val="0"/>
            </a:spcBef>
            <a:spcAft>
              <a:spcPct val="15000"/>
            </a:spcAft>
            <a:buChar char="••"/>
          </a:pPr>
          <a:r>
            <a:rPr lang="en-US" sz="1700" kern="1200" dirty="0" smtClean="0"/>
            <a:t>Improve revenue for public amenities by an economic development strategy, e.g. take advantage of international development interests to help restore major buildings and sites damaged by Hurricane Ivan.</a:t>
          </a:r>
          <a:endParaRPr lang="en-US" sz="1700" kern="1200" dirty="0"/>
        </a:p>
        <a:p>
          <a:pPr marL="171450" lvl="1" indent="-171450" algn="l" defTabSz="755650">
            <a:lnSpc>
              <a:spcPct val="90000"/>
            </a:lnSpc>
            <a:spcBef>
              <a:spcPct val="0"/>
            </a:spcBef>
            <a:spcAft>
              <a:spcPct val="15000"/>
            </a:spcAft>
            <a:buChar char="••"/>
          </a:pPr>
          <a:r>
            <a:rPr lang="en-US" sz="1700" kern="1200" smtClean="0"/>
            <a:t>Continue to pursue UNESCO World Heritage Site designation for the St. George’s Fortified System by preparing a management plan; include the center city in the site’s buffer area.</a:t>
          </a:r>
          <a:endParaRPr lang="en-US" sz="1700" kern="1200"/>
        </a:p>
      </dsp:txBody>
      <dsp:txXfrm>
        <a:off x="0" y="1005868"/>
        <a:ext cx="8839200" cy="419577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FBFB90-982E-49B8-BEDE-36ECC33572BF}">
      <dsp:nvSpPr>
        <dsp:cNvPr id="0" name=""/>
        <dsp:cNvSpPr/>
      </dsp:nvSpPr>
      <dsp:spPr>
        <a:xfrm>
          <a:off x="41" y="14831"/>
          <a:ext cx="3987998"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Positives</a:t>
          </a:r>
          <a:endParaRPr lang="en-US" sz="1700" kern="1200" dirty="0"/>
        </a:p>
      </dsp:txBody>
      <dsp:txXfrm>
        <a:off x="41" y="14831"/>
        <a:ext cx="3987998" cy="489600"/>
      </dsp:txXfrm>
    </dsp:sp>
    <dsp:sp modelId="{A447BB46-C3AB-4532-A060-D9B34D3860FE}">
      <dsp:nvSpPr>
        <dsp:cNvPr id="0" name=""/>
        <dsp:cNvSpPr/>
      </dsp:nvSpPr>
      <dsp:spPr>
        <a:xfrm>
          <a:off x="41" y="421106"/>
          <a:ext cx="3987998" cy="30598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Highly conducive to walking</a:t>
          </a:r>
          <a:endParaRPr lang="en-US" sz="1700" kern="1200" dirty="0"/>
        </a:p>
        <a:p>
          <a:pPr marL="171450" lvl="1" indent="-171450" algn="l" defTabSz="755650">
            <a:lnSpc>
              <a:spcPct val="90000"/>
            </a:lnSpc>
            <a:spcBef>
              <a:spcPct val="0"/>
            </a:spcBef>
            <a:spcAft>
              <a:spcPct val="15000"/>
            </a:spcAft>
            <a:buChar char="••"/>
          </a:pPr>
          <a:r>
            <a:rPr lang="en-US" sz="1700" kern="1200" dirty="0" smtClean="0"/>
            <a:t>Priority of pedestrians given (adequate sidewalks, limited parking)</a:t>
          </a:r>
          <a:endParaRPr lang="en-US" sz="1700" kern="1200" dirty="0"/>
        </a:p>
        <a:p>
          <a:pPr marL="171450" lvl="1" indent="-171450" algn="l" defTabSz="755650">
            <a:lnSpc>
              <a:spcPct val="90000"/>
            </a:lnSpc>
            <a:spcBef>
              <a:spcPct val="0"/>
            </a:spcBef>
            <a:spcAft>
              <a:spcPct val="15000"/>
            </a:spcAft>
            <a:buChar char="••"/>
          </a:pPr>
          <a:r>
            <a:rPr lang="en-US" sz="1700" kern="1200" dirty="0" smtClean="0"/>
            <a:t>Attractive and intact streetscapes</a:t>
          </a:r>
          <a:endParaRPr lang="en-US" sz="1700" kern="1200" dirty="0"/>
        </a:p>
        <a:p>
          <a:pPr marL="171450" lvl="1" indent="-171450" algn="l" defTabSz="755650">
            <a:lnSpc>
              <a:spcPct val="90000"/>
            </a:lnSpc>
            <a:spcBef>
              <a:spcPct val="0"/>
            </a:spcBef>
            <a:spcAft>
              <a:spcPct val="15000"/>
            </a:spcAft>
            <a:buChar char="••"/>
          </a:pPr>
          <a:r>
            <a:rPr lang="en-US" sz="1700" kern="1200" dirty="0" smtClean="0"/>
            <a:t>Vibrant urban center</a:t>
          </a:r>
          <a:endParaRPr lang="en-US" sz="1700" kern="1200" dirty="0"/>
        </a:p>
        <a:p>
          <a:pPr marL="171450" lvl="1" indent="-171450" algn="l" defTabSz="755650">
            <a:lnSpc>
              <a:spcPct val="90000"/>
            </a:lnSpc>
            <a:spcBef>
              <a:spcPct val="0"/>
            </a:spcBef>
            <a:spcAft>
              <a:spcPct val="15000"/>
            </a:spcAft>
            <a:buChar char="••"/>
          </a:pPr>
          <a:r>
            <a:rPr lang="en-US" sz="1700" kern="1200" dirty="0" smtClean="0"/>
            <a:t>Presence of street furniture </a:t>
          </a:r>
          <a:endParaRPr lang="en-US" sz="1700" kern="1200" dirty="0"/>
        </a:p>
        <a:p>
          <a:pPr marL="171450" lvl="1" indent="-171450" algn="l" defTabSz="755650">
            <a:lnSpc>
              <a:spcPct val="90000"/>
            </a:lnSpc>
            <a:spcBef>
              <a:spcPct val="0"/>
            </a:spcBef>
            <a:spcAft>
              <a:spcPct val="15000"/>
            </a:spcAft>
            <a:buChar char="••"/>
          </a:pPr>
          <a:r>
            <a:rPr lang="en-US" sz="1700" kern="1200" dirty="0" smtClean="0"/>
            <a:t>Public spaces are in excellent condition </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41" y="421106"/>
        <a:ext cx="3987998" cy="3059880"/>
      </dsp:txXfrm>
    </dsp:sp>
    <dsp:sp modelId="{AD0D1ABF-BB30-4191-A0D4-7966661B8A7D}">
      <dsp:nvSpPr>
        <dsp:cNvPr id="0" name=""/>
        <dsp:cNvSpPr/>
      </dsp:nvSpPr>
      <dsp:spPr>
        <a:xfrm>
          <a:off x="4546359" y="26404"/>
          <a:ext cx="3987998"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smtClean="0"/>
            <a:t>Negatives</a:t>
          </a:r>
          <a:endParaRPr lang="en-US" sz="1700" kern="1200" dirty="0"/>
        </a:p>
      </dsp:txBody>
      <dsp:txXfrm>
        <a:off x="4546359" y="26404"/>
        <a:ext cx="3987998" cy="489600"/>
      </dsp:txXfrm>
    </dsp:sp>
    <dsp:sp modelId="{D18CFE9D-05D8-43EF-A1C9-A54E1627D778}">
      <dsp:nvSpPr>
        <dsp:cNvPr id="0" name=""/>
        <dsp:cNvSpPr/>
      </dsp:nvSpPr>
      <dsp:spPr>
        <a:xfrm>
          <a:off x="4546359" y="455825"/>
          <a:ext cx="3987998" cy="30135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Poor lighting in smaller street lanes and alleys</a:t>
          </a:r>
          <a:endParaRPr lang="en-US" sz="1700" kern="1200" dirty="0"/>
        </a:p>
        <a:p>
          <a:pPr marL="171450" lvl="1" indent="-171450" algn="l" defTabSz="755650">
            <a:lnSpc>
              <a:spcPct val="90000"/>
            </a:lnSpc>
            <a:spcBef>
              <a:spcPct val="0"/>
            </a:spcBef>
            <a:spcAft>
              <a:spcPct val="15000"/>
            </a:spcAft>
            <a:buChar char="••"/>
          </a:pPr>
          <a:r>
            <a:rPr lang="en-US" sz="1700" kern="1200" dirty="0" smtClean="0"/>
            <a:t>Pedestrians exposed to weather elements </a:t>
          </a:r>
          <a:endParaRPr lang="en-US" sz="1700" kern="1200" dirty="0"/>
        </a:p>
        <a:p>
          <a:pPr marL="171450" lvl="1" indent="-171450" algn="l" defTabSz="755650">
            <a:lnSpc>
              <a:spcPct val="90000"/>
            </a:lnSpc>
            <a:spcBef>
              <a:spcPct val="0"/>
            </a:spcBef>
            <a:spcAft>
              <a:spcPct val="15000"/>
            </a:spcAft>
            <a:buChar char="••"/>
          </a:pPr>
          <a:r>
            <a:rPr lang="en-US" sz="1700" kern="1200" dirty="0" smtClean="0"/>
            <a:t>No dedicated bicycle infrastructure</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4546359" y="455825"/>
        <a:ext cx="3987998" cy="301358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9B8409-469C-4D55-8F2D-9EA8574DDAF7}">
      <dsp:nvSpPr>
        <dsp:cNvPr id="0" name=""/>
        <dsp:cNvSpPr/>
      </dsp:nvSpPr>
      <dsp:spPr>
        <a:xfrm>
          <a:off x="0" y="228016"/>
          <a:ext cx="8991600"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t>Recommendations</a:t>
          </a:r>
          <a:endParaRPr lang="en-US" sz="2500" kern="1200" dirty="0"/>
        </a:p>
      </dsp:txBody>
      <dsp:txXfrm>
        <a:off x="0" y="228016"/>
        <a:ext cx="8991600" cy="720000"/>
      </dsp:txXfrm>
    </dsp:sp>
    <dsp:sp modelId="{20C801ED-DD9B-4B1D-960D-702790DBB4DB}">
      <dsp:nvSpPr>
        <dsp:cNvPr id="0" name=""/>
        <dsp:cNvSpPr/>
      </dsp:nvSpPr>
      <dsp:spPr>
        <a:xfrm>
          <a:off x="0" y="856924"/>
          <a:ext cx="8991600" cy="47062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Focus on better connections to the historic center</a:t>
          </a:r>
          <a:endParaRPr lang="en-US" sz="2500" kern="1200" dirty="0"/>
        </a:p>
        <a:p>
          <a:pPr marL="228600" lvl="1" indent="-228600" algn="l" defTabSz="1111250">
            <a:lnSpc>
              <a:spcPct val="90000"/>
            </a:lnSpc>
            <a:spcBef>
              <a:spcPct val="0"/>
            </a:spcBef>
            <a:spcAft>
              <a:spcPct val="15000"/>
            </a:spcAft>
            <a:buChar char="••"/>
          </a:pPr>
          <a:r>
            <a:rPr lang="en-US" sz="2500" kern="1200" dirty="0" smtClean="0"/>
            <a:t>Develop a pedestrian-oriented business development strategy in the core area</a:t>
          </a:r>
          <a:endParaRPr lang="en-US" sz="2500" kern="1200" dirty="0"/>
        </a:p>
        <a:p>
          <a:pPr marL="228600" lvl="1" indent="-228600" algn="l" defTabSz="1111250">
            <a:lnSpc>
              <a:spcPct val="90000"/>
            </a:lnSpc>
            <a:spcBef>
              <a:spcPct val="0"/>
            </a:spcBef>
            <a:spcAft>
              <a:spcPct val="15000"/>
            </a:spcAft>
            <a:buChar char="••"/>
          </a:pPr>
          <a:r>
            <a:rPr lang="en-US" sz="2500" kern="1200" dirty="0" smtClean="0"/>
            <a:t>improved way-finding signage  would benefit visitors and locals</a:t>
          </a:r>
          <a:endParaRPr lang="en-US" sz="2500" kern="1200" dirty="0"/>
        </a:p>
        <a:p>
          <a:pPr marL="228600" lvl="1" indent="-228600" algn="l" defTabSz="1111250">
            <a:lnSpc>
              <a:spcPct val="90000"/>
            </a:lnSpc>
            <a:spcBef>
              <a:spcPct val="0"/>
            </a:spcBef>
            <a:spcAft>
              <a:spcPct val="15000"/>
            </a:spcAft>
            <a:buChar char="••"/>
          </a:pPr>
          <a:r>
            <a:rPr lang="en-US" sz="2500" kern="1200" dirty="0" smtClean="0"/>
            <a:t>Develop a bike program, perhaps bike share, that involves safety, parking, on-street infrastructure, promotion, and awareness</a:t>
          </a:r>
          <a:endParaRPr lang="en-US" sz="2500" kern="1200" dirty="0"/>
        </a:p>
        <a:p>
          <a:pPr marL="228600" lvl="1" indent="-228600" algn="l" defTabSz="1111250">
            <a:lnSpc>
              <a:spcPct val="90000"/>
            </a:lnSpc>
            <a:spcBef>
              <a:spcPct val="0"/>
            </a:spcBef>
            <a:spcAft>
              <a:spcPct val="15000"/>
            </a:spcAft>
            <a:buChar char="••"/>
          </a:pPr>
          <a:r>
            <a:rPr lang="en-US" sz="2500" kern="1200" dirty="0" smtClean="0"/>
            <a:t>More strongly enforce parking</a:t>
          </a:r>
          <a:endParaRPr lang="en-US" sz="2500" kern="1200" dirty="0"/>
        </a:p>
        <a:p>
          <a:pPr marL="228600" lvl="1" indent="-228600" algn="l" defTabSz="1111250">
            <a:lnSpc>
              <a:spcPct val="90000"/>
            </a:lnSpc>
            <a:spcBef>
              <a:spcPct val="0"/>
            </a:spcBef>
            <a:spcAft>
              <a:spcPct val="15000"/>
            </a:spcAft>
            <a:buChar char="••"/>
          </a:pPr>
          <a:r>
            <a:rPr lang="en-US" sz="2500" kern="1200" dirty="0" smtClean="0"/>
            <a:t>Use the Constitution River project to establish a larger green-infrastructure and open space network plan for both bike and pedestrian access and storm water management</a:t>
          </a:r>
          <a:endParaRPr lang="en-US" sz="2500" kern="1200" dirty="0"/>
        </a:p>
        <a:p>
          <a:pPr marL="228600" lvl="1" indent="-228600" algn="l" defTabSz="1111250">
            <a:lnSpc>
              <a:spcPct val="90000"/>
            </a:lnSpc>
            <a:spcBef>
              <a:spcPct val="0"/>
            </a:spcBef>
            <a:spcAft>
              <a:spcPct val="15000"/>
            </a:spcAft>
            <a:buChar char="••"/>
          </a:pPr>
          <a:r>
            <a:rPr lang="en-US" sz="2500" kern="1200" dirty="0" smtClean="0"/>
            <a:t>Consider a fixed-route circulator system for easier circulation</a:t>
          </a:r>
          <a:endParaRPr lang="en-US" sz="2500" kern="1200" dirty="0"/>
        </a:p>
      </dsp:txBody>
      <dsp:txXfrm>
        <a:off x="0" y="856924"/>
        <a:ext cx="8991600" cy="4706259"/>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FBFB90-982E-49B8-BEDE-36ECC33572BF}">
      <dsp:nvSpPr>
        <dsp:cNvPr id="0" name=""/>
        <dsp:cNvSpPr/>
      </dsp:nvSpPr>
      <dsp:spPr>
        <a:xfrm>
          <a:off x="2857" y="455942"/>
          <a:ext cx="27860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t>Positives</a:t>
          </a:r>
          <a:endParaRPr lang="en-US" sz="2000" kern="1200" dirty="0"/>
        </a:p>
      </dsp:txBody>
      <dsp:txXfrm>
        <a:off x="2857" y="455942"/>
        <a:ext cx="2786062" cy="576000"/>
      </dsp:txXfrm>
    </dsp:sp>
    <dsp:sp modelId="{A447BB46-C3AB-4532-A060-D9B34D3860FE}">
      <dsp:nvSpPr>
        <dsp:cNvPr id="0" name=""/>
        <dsp:cNvSpPr/>
      </dsp:nvSpPr>
      <dsp:spPr>
        <a:xfrm>
          <a:off x="2857" y="911476"/>
          <a:ext cx="2786062" cy="44237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Walkable in scale</a:t>
          </a:r>
          <a:endParaRPr lang="en-US" sz="2000" kern="1200" dirty="0"/>
        </a:p>
        <a:p>
          <a:pPr marL="228600" lvl="1" indent="-228600" algn="l" defTabSz="889000">
            <a:lnSpc>
              <a:spcPct val="90000"/>
            </a:lnSpc>
            <a:spcBef>
              <a:spcPct val="0"/>
            </a:spcBef>
            <a:spcAft>
              <a:spcPct val="15000"/>
            </a:spcAft>
            <a:buChar char="••"/>
          </a:pPr>
          <a:r>
            <a:rPr lang="en-US" sz="2000" kern="1200" dirty="0" smtClean="0"/>
            <a:t>Heavy concentration of employment</a:t>
          </a:r>
          <a:endParaRPr lang="en-US" sz="2000" kern="1200" dirty="0"/>
        </a:p>
        <a:p>
          <a:pPr marL="228600" lvl="1" indent="-228600" algn="l" defTabSz="889000">
            <a:lnSpc>
              <a:spcPct val="90000"/>
            </a:lnSpc>
            <a:spcBef>
              <a:spcPct val="0"/>
            </a:spcBef>
            <a:spcAft>
              <a:spcPct val="15000"/>
            </a:spcAft>
            <a:buChar char="••"/>
          </a:pPr>
          <a:r>
            <a:rPr lang="en-US" sz="2000" kern="1200" dirty="0" smtClean="0"/>
            <a:t>Location of main city transportation hub/ historic train station</a:t>
          </a:r>
          <a:endParaRPr lang="en-US" sz="2000" kern="1200" dirty="0"/>
        </a:p>
        <a:p>
          <a:pPr marL="228600" lvl="1" indent="-228600" algn="l" defTabSz="889000">
            <a:lnSpc>
              <a:spcPct val="90000"/>
            </a:lnSpc>
            <a:spcBef>
              <a:spcPct val="0"/>
            </a:spcBef>
            <a:spcAft>
              <a:spcPct val="15000"/>
            </a:spcAft>
            <a:buChar char="••"/>
          </a:pPr>
          <a:r>
            <a:rPr lang="en-US" sz="2000" kern="1200" dirty="0" smtClean="0"/>
            <a:t>Flat topography for cycling</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857" y="911476"/>
        <a:ext cx="2786062" cy="4423780"/>
      </dsp:txXfrm>
    </dsp:sp>
    <dsp:sp modelId="{AD0D1ABF-BB30-4191-A0D4-7966661B8A7D}">
      <dsp:nvSpPr>
        <dsp:cNvPr id="0" name=""/>
        <dsp:cNvSpPr/>
      </dsp:nvSpPr>
      <dsp:spPr>
        <a:xfrm>
          <a:off x="3178968" y="472674"/>
          <a:ext cx="27860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t>Negatives</a:t>
          </a:r>
          <a:endParaRPr lang="en-US" sz="2000" kern="1200" dirty="0"/>
        </a:p>
      </dsp:txBody>
      <dsp:txXfrm>
        <a:off x="3178968" y="472674"/>
        <a:ext cx="2786062" cy="576000"/>
      </dsp:txXfrm>
    </dsp:sp>
    <dsp:sp modelId="{D18CFE9D-05D8-43EF-A1C9-A54E1627D778}">
      <dsp:nvSpPr>
        <dsp:cNvPr id="0" name=""/>
        <dsp:cNvSpPr/>
      </dsp:nvSpPr>
      <dsp:spPr>
        <a:xfrm>
          <a:off x="3178968" y="961670"/>
          <a:ext cx="2786062" cy="43568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Lack amenities</a:t>
          </a:r>
          <a:endParaRPr lang="en-US" sz="2000" kern="1200" dirty="0"/>
        </a:p>
        <a:p>
          <a:pPr marL="228600" lvl="1" indent="-228600" algn="l" defTabSz="889000">
            <a:lnSpc>
              <a:spcPct val="90000"/>
            </a:lnSpc>
            <a:spcBef>
              <a:spcPct val="0"/>
            </a:spcBef>
            <a:spcAft>
              <a:spcPct val="15000"/>
            </a:spcAft>
            <a:buChar char="••"/>
          </a:pPr>
          <a:r>
            <a:rPr lang="en-US" sz="2000" kern="1200" dirty="0" smtClean="0"/>
            <a:t>Safety is an issue</a:t>
          </a:r>
          <a:endParaRPr lang="en-US" sz="2000" kern="1200" dirty="0"/>
        </a:p>
        <a:p>
          <a:pPr marL="228600" lvl="1" indent="-228600" algn="l" defTabSz="889000">
            <a:lnSpc>
              <a:spcPct val="90000"/>
            </a:lnSpc>
            <a:spcBef>
              <a:spcPct val="0"/>
            </a:spcBef>
            <a:spcAft>
              <a:spcPct val="15000"/>
            </a:spcAft>
            <a:buChar char="••"/>
          </a:pPr>
          <a:r>
            <a:rPr lang="en-US" sz="2000" kern="1200" dirty="0" smtClean="0"/>
            <a:t>Narrow streets</a:t>
          </a:r>
          <a:endParaRPr lang="en-US" sz="2000" kern="1200" dirty="0"/>
        </a:p>
        <a:p>
          <a:pPr marL="228600" lvl="1" indent="-228600" algn="l" defTabSz="889000">
            <a:lnSpc>
              <a:spcPct val="90000"/>
            </a:lnSpc>
            <a:spcBef>
              <a:spcPct val="0"/>
            </a:spcBef>
            <a:spcAft>
              <a:spcPct val="15000"/>
            </a:spcAft>
            <a:buChar char="••"/>
          </a:pPr>
          <a:r>
            <a:rPr lang="en-US" sz="2000" kern="1200" dirty="0" smtClean="0"/>
            <a:t>General upkeep is poor</a:t>
          </a:r>
          <a:endParaRPr lang="en-US" sz="2000" kern="1200" dirty="0"/>
        </a:p>
        <a:p>
          <a:pPr marL="228600" lvl="1" indent="-228600" algn="l" defTabSz="889000">
            <a:lnSpc>
              <a:spcPct val="90000"/>
            </a:lnSpc>
            <a:spcBef>
              <a:spcPct val="0"/>
            </a:spcBef>
            <a:spcAft>
              <a:spcPct val="15000"/>
            </a:spcAft>
            <a:buChar char="••"/>
          </a:pPr>
          <a:r>
            <a:rPr lang="en-US" sz="2000" kern="1200" dirty="0" smtClean="0"/>
            <a:t>No infrastructure for cyclists</a:t>
          </a:r>
          <a:endParaRPr lang="en-US" sz="2000" kern="1200" dirty="0"/>
        </a:p>
        <a:p>
          <a:pPr marL="228600" lvl="1" indent="-228600" algn="l" defTabSz="889000">
            <a:lnSpc>
              <a:spcPct val="90000"/>
            </a:lnSpc>
            <a:spcBef>
              <a:spcPct val="0"/>
            </a:spcBef>
            <a:spcAft>
              <a:spcPct val="15000"/>
            </a:spcAft>
            <a:buChar char="••"/>
          </a:pPr>
          <a:r>
            <a:rPr lang="en-US" sz="2000" kern="1200" dirty="0" smtClean="0"/>
            <a:t>Pedestrians exposed to weather conditions</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3178968" y="961670"/>
        <a:ext cx="2786062" cy="4356854"/>
      </dsp:txXfrm>
    </dsp:sp>
    <dsp:sp modelId="{209B8409-469C-4D55-8F2D-9EA8574DDAF7}">
      <dsp:nvSpPr>
        <dsp:cNvPr id="0" name=""/>
        <dsp:cNvSpPr/>
      </dsp:nvSpPr>
      <dsp:spPr>
        <a:xfrm>
          <a:off x="6355080" y="516175"/>
          <a:ext cx="27860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t>Recommendations</a:t>
          </a:r>
          <a:endParaRPr lang="en-US" sz="2000" kern="1200" dirty="0"/>
        </a:p>
      </dsp:txBody>
      <dsp:txXfrm>
        <a:off x="6355080" y="516175"/>
        <a:ext cx="2786062" cy="576000"/>
      </dsp:txXfrm>
    </dsp:sp>
    <dsp:sp modelId="{20C801ED-DD9B-4B1D-960D-702790DBB4DB}">
      <dsp:nvSpPr>
        <dsp:cNvPr id="0" name=""/>
        <dsp:cNvSpPr/>
      </dsp:nvSpPr>
      <dsp:spPr>
        <a:xfrm>
          <a:off x="6355080" y="1092175"/>
          <a:ext cx="2786062" cy="41828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More amenities : sidewalks, crosswalks, speed bumps</a:t>
          </a:r>
          <a:endParaRPr lang="en-US" sz="2000" kern="1200" dirty="0"/>
        </a:p>
        <a:p>
          <a:pPr marL="228600" lvl="1" indent="-228600" algn="l" defTabSz="889000">
            <a:lnSpc>
              <a:spcPct val="90000"/>
            </a:lnSpc>
            <a:spcBef>
              <a:spcPct val="0"/>
            </a:spcBef>
            <a:spcAft>
              <a:spcPct val="15000"/>
            </a:spcAft>
            <a:buChar char="••"/>
          </a:pPr>
          <a:r>
            <a:rPr lang="en-US" sz="2000" kern="1200" dirty="0" smtClean="0"/>
            <a:t>Improve quality of public spaces</a:t>
          </a:r>
          <a:endParaRPr lang="en-US" sz="2000" kern="1200" dirty="0"/>
        </a:p>
        <a:p>
          <a:pPr marL="228600" lvl="1" indent="-228600" algn="l" defTabSz="889000">
            <a:lnSpc>
              <a:spcPct val="90000"/>
            </a:lnSpc>
            <a:spcBef>
              <a:spcPct val="0"/>
            </a:spcBef>
            <a:spcAft>
              <a:spcPct val="15000"/>
            </a:spcAft>
            <a:buChar char="••"/>
          </a:pPr>
          <a:r>
            <a:rPr lang="en-US" sz="2000" kern="1200" dirty="0" smtClean="0"/>
            <a:t>More trees</a:t>
          </a:r>
          <a:endParaRPr lang="en-US" sz="2000" kern="1200" dirty="0"/>
        </a:p>
        <a:p>
          <a:pPr marL="228600" lvl="1" indent="-228600" algn="l" defTabSz="889000">
            <a:lnSpc>
              <a:spcPct val="90000"/>
            </a:lnSpc>
            <a:spcBef>
              <a:spcPct val="0"/>
            </a:spcBef>
            <a:spcAft>
              <a:spcPct val="15000"/>
            </a:spcAft>
            <a:buChar char="••"/>
          </a:pPr>
          <a:r>
            <a:rPr lang="en-US" sz="2000" kern="1200" dirty="0" smtClean="0"/>
            <a:t>Designate pedestrian priority routes, signage and road markings</a:t>
          </a:r>
          <a:endParaRPr lang="en-US" sz="2000" kern="1200" dirty="0"/>
        </a:p>
        <a:p>
          <a:pPr marL="228600" lvl="1" indent="-228600" algn="l" defTabSz="889000">
            <a:lnSpc>
              <a:spcPct val="90000"/>
            </a:lnSpc>
            <a:spcBef>
              <a:spcPct val="0"/>
            </a:spcBef>
            <a:spcAft>
              <a:spcPct val="15000"/>
            </a:spcAft>
            <a:buChar char="••"/>
          </a:pPr>
          <a:r>
            <a:rPr lang="en-US" sz="2000" kern="1200" dirty="0" smtClean="0"/>
            <a:t>Enforce parking rules</a:t>
          </a:r>
          <a:endParaRPr lang="en-US" sz="2000" kern="1200" dirty="0"/>
        </a:p>
        <a:p>
          <a:pPr marL="228600" lvl="1" indent="-228600" algn="l" defTabSz="889000">
            <a:lnSpc>
              <a:spcPct val="90000"/>
            </a:lnSpc>
            <a:spcBef>
              <a:spcPct val="0"/>
            </a:spcBef>
            <a:spcAft>
              <a:spcPct val="15000"/>
            </a:spcAft>
            <a:buChar char="••"/>
          </a:pPr>
          <a:r>
            <a:rPr lang="en-US" sz="2000" kern="1200" dirty="0" smtClean="0"/>
            <a:t>Transformation of East dry river as a Linear Park</a:t>
          </a:r>
          <a:endParaRPr lang="en-US" sz="2000" kern="1200" dirty="0"/>
        </a:p>
      </dsp:txBody>
      <dsp:txXfrm>
        <a:off x="6355080" y="1092175"/>
        <a:ext cx="2786062" cy="418284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8313"/>
          </a:xfrm>
          <a:prstGeom prst="rect">
            <a:avLst/>
          </a:prstGeom>
        </p:spPr>
        <p:txBody>
          <a:bodyPr vert="horz" lIns="91440" tIns="45720" rIns="91440" bIns="45720" rtlCol="0"/>
          <a:lstStyle>
            <a:lvl1pPr algn="r">
              <a:defRPr sz="1200"/>
            </a:lvl1pPr>
          </a:lstStyle>
          <a:p>
            <a:fld id="{934D1A71-B837-4BA8-9B9E-DA5062F00381}" type="datetimeFigureOut">
              <a:rPr lang="en-US" smtClean="0"/>
              <a:pPr/>
              <a:t>12/3/14</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48175"/>
            <a:ext cx="5661025" cy="4213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lIns="91440" tIns="45720" rIns="91440" bIns="45720" rtlCol="0" anchor="b"/>
          <a:lstStyle>
            <a:lvl1pPr algn="r">
              <a:defRPr sz="1200"/>
            </a:lvl1pPr>
          </a:lstStyle>
          <a:p>
            <a:fld id="{6D7854B7-47E2-4CC6-A552-EB00A61DFA3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820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221300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Paramaribo, Suriname:</a:t>
            </a:r>
            <a:r>
              <a:rPr lang="en-US" sz="1200" kern="1200" dirty="0" smtClean="0">
                <a:solidFill>
                  <a:schemeClr val="tx1"/>
                </a:solidFill>
                <a:effectLst/>
                <a:latin typeface="+mn-lt"/>
                <a:ea typeface="+mn-ea"/>
                <a:cs typeface="+mn-cs"/>
              </a:rPr>
              <a:t> Despite its recent addition to the UNESCO threatened list, there is much potential in the city’s urban core.  The </a:t>
            </a:r>
            <a:r>
              <a:rPr lang="en-US" sz="1200" b="1" kern="1200" dirty="0" err="1" smtClean="0">
                <a:solidFill>
                  <a:schemeClr val="tx1"/>
                </a:solidFill>
                <a:effectLst/>
                <a:latin typeface="+mn-lt"/>
                <a:ea typeface="+mn-ea"/>
                <a:cs typeface="+mn-cs"/>
              </a:rPr>
              <a:t>Stadshertel</a:t>
            </a:r>
            <a:r>
              <a:rPr lang="en-US" sz="1200" b="1" kern="1200" dirty="0" smtClean="0">
                <a:solidFill>
                  <a:schemeClr val="tx1"/>
                </a:solidFill>
                <a:effectLst/>
                <a:latin typeface="+mn-lt"/>
                <a:ea typeface="+mn-ea"/>
                <a:cs typeface="+mn-cs"/>
              </a:rPr>
              <a:t> Paramaribo, a best practice, </a:t>
            </a:r>
            <a:r>
              <a:rPr lang="en-US" sz="1200" kern="1200" dirty="0" smtClean="0">
                <a:solidFill>
                  <a:schemeClr val="tx1"/>
                </a:solidFill>
                <a:effectLst/>
                <a:latin typeface="+mn-lt"/>
                <a:ea typeface="+mn-ea"/>
                <a:cs typeface="+mn-cs"/>
              </a:rPr>
              <a:t>can renovate many of the currently decaying buildings and find new life for them.  A </a:t>
            </a:r>
            <a:r>
              <a:rPr lang="en-US" sz="1200" b="1" kern="1200" dirty="0" smtClean="0">
                <a:solidFill>
                  <a:schemeClr val="tx1"/>
                </a:solidFill>
                <a:effectLst/>
                <a:latin typeface="+mn-lt"/>
                <a:ea typeface="+mn-ea"/>
                <a:cs typeface="+mn-cs"/>
              </a:rPr>
              <a:t>demonstration project on Watermelon </a:t>
            </a:r>
            <a:r>
              <a:rPr lang="en-US" sz="1200" b="1" kern="1200" dirty="0" err="1" smtClean="0">
                <a:solidFill>
                  <a:schemeClr val="tx1"/>
                </a:solidFill>
                <a:effectLst/>
                <a:latin typeface="+mn-lt"/>
                <a:ea typeface="+mn-ea"/>
                <a:cs typeface="+mn-cs"/>
              </a:rPr>
              <a:t>Straat</a:t>
            </a:r>
            <a:r>
              <a:rPr lang="en-US" sz="1200" kern="1200" dirty="0" smtClean="0">
                <a:solidFill>
                  <a:schemeClr val="tx1"/>
                </a:solidFill>
                <a:effectLst/>
                <a:latin typeface="+mn-lt"/>
                <a:ea typeface="+mn-ea"/>
                <a:cs typeface="+mn-cs"/>
              </a:rPr>
              <a:t> would galvanize partners and show the economic impact of a revitalized streetscape.  However, the national government must show real dedication and support to institutions like the </a:t>
            </a:r>
            <a:r>
              <a:rPr lang="en-US" sz="1200" b="1" kern="1200" dirty="0" smtClean="0">
                <a:solidFill>
                  <a:schemeClr val="tx1"/>
                </a:solidFill>
                <a:effectLst/>
                <a:latin typeface="+mn-lt"/>
                <a:ea typeface="+mn-ea"/>
                <a:cs typeface="+mn-cs"/>
              </a:rPr>
              <a:t>Suriname Built Heritage Foundation</a:t>
            </a:r>
            <a:r>
              <a:rPr lang="en-US" sz="1200" kern="1200" dirty="0" smtClean="0">
                <a:solidFill>
                  <a:schemeClr val="tx1"/>
                </a:solidFill>
                <a:effectLst/>
                <a:latin typeface="+mn-lt"/>
                <a:ea typeface="+mn-ea"/>
                <a:cs typeface="+mn-cs"/>
              </a:rPr>
              <a:t> that manage the site.</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2036863"/>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George’s, Grenada: </a:t>
            </a:r>
            <a:r>
              <a:rPr lang="en-US" sz="1200" kern="1200" dirty="0" smtClean="0">
                <a:solidFill>
                  <a:schemeClr val="tx1"/>
                </a:solidFill>
                <a:effectLst/>
                <a:latin typeface="+mn-lt"/>
                <a:ea typeface="+mn-ea"/>
                <a:cs typeface="+mn-cs"/>
              </a:rPr>
              <a:t>It has been ten years since the St. George’s Fortified System was placed on the UNESCO tentative list and </a:t>
            </a:r>
            <a:r>
              <a:rPr lang="en-US" sz="1200" b="1" kern="1200" dirty="0" smtClean="0">
                <a:solidFill>
                  <a:schemeClr val="tx1"/>
                </a:solidFill>
                <a:effectLst/>
                <a:latin typeface="+mn-lt"/>
                <a:ea typeface="+mn-ea"/>
                <a:cs typeface="+mn-cs"/>
              </a:rPr>
              <a:t>every effort should be made to prepare a dossier and management plan for the site</a:t>
            </a:r>
            <a:r>
              <a:rPr lang="en-US" sz="1200" kern="1200" dirty="0" smtClean="0">
                <a:solidFill>
                  <a:schemeClr val="tx1"/>
                </a:solidFill>
                <a:effectLst/>
                <a:latin typeface="+mn-lt"/>
                <a:ea typeface="+mn-ea"/>
                <a:cs typeface="+mn-cs"/>
              </a:rPr>
              <a:t>.  The Ministry of Tourism’s heritage conservation officer, the Physical Planning Unit, and the Grenada National Trust have made much progress and momentum should not be lost.  Key to the long term success of the city, however, is </a:t>
            </a:r>
            <a:r>
              <a:rPr lang="en-US" sz="1200" b="1" kern="1200" dirty="0" smtClean="0">
                <a:solidFill>
                  <a:schemeClr val="tx1"/>
                </a:solidFill>
                <a:effectLst/>
                <a:latin typeface="+mn-lt"/>
                <a:ea typeface="+mn-ea"/>
                <a:cs typeface="+mn-cs"/>
              </a:rPr>
              <a:t>better engagement with St. George’s University</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203686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George’s, Grenada: </a:t>
            </a:r>
            <a:r>
              <a:rPr lang="en-US" sz="1200" kern="1200" dirty="0" smtClean="0">
                <a:solidFill>
                  <a:schemeClr val="tx1"/>
                </a:solidFill>
                <a:effectLst/>
                <a:latin typeface="+mn-lt"/>
                <a:ea typeface="+mn-ea"/>
                <a:cs typeface="+mn-cs"/>
              </a:rPr>
              <a:t>It has been ten years since the St. George’s Fortified System was placed on the UNESCO tentative list and </a:t>
            </a:r>
            <a:r>
              <a:rPr lang="en-US" sz="1200" b="1" kern="1200" dirty="0" smtClean="0">
                <a:solidFill>
                  <a:schemeClr val="tx1"/>
                </a:solidFill>
                <a:effectLst/>
                <a:latin typeface="+mn-lt"/>
                <a:ea typeface="+mn-ea"/>
                <a:cs typeface="+mn-cs"/>
              </a:rPr>
              <a:t>every effort should be made to prepare a dossier and management plan for the site</a:t>
            </a:r>
            <a:r>
              <a:rPr lang="en-US" sz="1200" kern="1200" dirty="0" smtClean="0">
                <a:solidFill>
                  <a:schemeClr val="tx1"/>
                </a:solidFill>
                <a:effectLst/>
                <a:latin typeface="+mn-lt"/>
                <a:ea typeface="+mn-ea"/>
                <a:cs typeface="+mn-cs"/>
              </a:rPr>
              <a:t>.  The Ministry of Tourism’s heritage conservation officer, the Physical Planning Unit, and the Grenada National Trust have made much progress and momentum should not be lost.  Key to the long term success of the city, however, is </a:t>
            </a:r>
            <a:r>
              <a:rPr lang="en-US" sz="1200" b="1" kern="1200" dirty="0" smtClean="0">
                <a:solidFill>
                  <a:schemeClr val="tx1"/>
                </a:solidFill>
                <a:effectLst/>
                <a:latin typeface="+mn-lt"/>
                <a:ea typeface="+mn-ea"/>
                <a:cs typeface="+mn-cs"/>
              </a:rPr>
              <a:t>better engagement with St. George’s University</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203686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POSITIVES :</a:t>
            </a:r>
            <a:r>
              <a:rPr lang="en-US" sz="1200" b="1" kern="1200" dirty="0" smtClean="0">
                <a:solidFill>
                  <a:schemeClr val="tx1"/>
                </a:solidFill>
                <a:effectLst/>
                <a:latin typeface="+mn-lt"/>
                <a:ea typeface="+mn-ea"/>
                <a:cs typeface="+mn-cs"/>
              </a:rPr>
              <a:t>Of particular note is pedestrian-only Swan Street, a significant victory for walkers as cars have been entirely prohibited since 2003</a:t>
            </a:r>
            <a:endParaRPr lang="en-US" sz="1200" b="1"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Bridgetown, Barbados:</a:t>
            </a:r>
            <a:r>
              <a:rPr lang="en-US" sz="1200" kern="1200" dirty="0" smtClean="0">
                <a:solidFill>
                  <a:schemeClr val="tx1"/>
                </a:solidFill>
                <a:effectLst/>
                <a:latin typeface="+mn-lt"/>
                <a:ea typeface="+mn-ea"/>
                <a:cs typeface="+mn-cs"/>
              </a:rPr>
              <a:t> The highlight of the four cities, Bridgetown has accomplished much in the three years since it received its UNESCO designation, an indication of the city’s broad base of support among the public, private, and non-profit sectors.  </a:t>
            </a:r>
            <a:r>
              <a:rPr lang="en-US" sz="1200" b="1"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Revitalise</a:t>
            </a:r>
            <a:r>
              <a:rPr lang="en-US" sz="1200" b="1" kern="1200" dirty="0" smtClean="0">
                <a:solidFill>
                  <a:schemeClr val="tx1"/>
                </a:solidFill>
                <a:effectLst/>
                <a:latin typeface="+mn-lt"/>
                <a:ea typeface="+mn-ea"/>
                <a:cs typeface="+mn-cs"/>
              </a:rPr>
              <a:t> Bridgetown Initiative / Bridgetown Alive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is a best practice that should be emulated throughout the region</a:t>
            </a:r>
            <a:r>
              <a:rPr lang="en-US" sz="1200" kern="1200" dirty="0" smtClean="0">
                <a:solidFill>
                  <a:schemeClr val="tx1"/>
                </a:solidFill>
                <a:effectLst/>
                <a:latin typeface="+mn-lt"/>
                <a:ea typeface="+mn-ea"/>
                <a:cs typeface="+mn-cs"/>
              </a:rPr>
              <a:t>.  However, </a:t>
            </a:r>
            <a:r>
              <a:rPr lang="en-US" sz="1200" b="1" kern="1200" dirty="0" smtClean="0">
                <a:solidFill>
                  <a:schemeClr val="tx1"/>
                </a:solidFill>
                <a:effectLst/>
                <a:latin typeface="+mn-lt"/>
                <a:ea typeface="+mn-ea"/>
                <a:cs typeface="+mn-cs"/>
              </a:rPr>
              <a:t>stronger penalties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 illegally modifying or demolishing buildings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formal adoption by parliament of an updated National Trust inventory </a:t>
            </a:r>
            <a:r>
              <a:rPr lang="en-US" sz="1200" kern="1200" dirty="0" smtClean="0">
                <a:solidFill>
                  <a:schemeClr val="tx1"/>
                </a:solidFill>
                <a:effectLst/>
                <a:latin typeface="+mn-lt"/>
                <a:ea typeface="+mn-ea"/>
                <a:cs typeface="+mn-cs"/>
              </a:rPr>
              <a:t>are needed as are further public and private sector investment, abetted by financial incentives.</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203686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POSITIVES :</a:t>
            </a:r>
            <a:r>
              <a:rPr lang="en-US" sz="1200" b="1" kern="1200" dirty="0" smtClean="0">
                <a:solidFill>
                  <a:schemeClr val="tx1"/>
                </a:solidFill>
                <a:effectLst/>
                <a:latin typeface="+mn-lt"/>
                <a:ea typeface="+mn-ea"/>
                <a:cs typeface="+mn-cs"/>
              </a:rPr>
              <a:t>Of particular note is pedestrian-only Swan Street, a significant victory for walkers as cars have been entirely prohibited since 2003</a:t>
            </a:r>
            <a:endParaRPr lang="en-US" sz="1200" b="1"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Bridgetown, Barbados:</a:t>
            </a:r>
            <a:r>
              <a:rPr lang="en-US" sz="1200" kern="1200" dirty="0" smtClean="0">
                <a:solidFill>
                  <a:schemeClr val="tx1"/>
                </a:solidFill>
                <a:effectLst/>
                <a:latin typeface="+mn-lt"/>
                <a:ea typeface="+mn-ea"/>
                <a:cs typeface="+mn-cs"/>
              </a:rPr>
              <a:t> The highlight of the four cities, Bridgetown has accomplished much in the three years since it received its UNESCO designation, an indication of the city’s broad base of support among the public, private, and non-profit sectors.  </a:t>
            </a:r>
            <a:r>
              <a:rPr lang="en-US" sz="1200" b="1"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Revitalise</a:t>
            </a:r>
            <a:r>
              <a:rPr lang="en-US" sz="1200" b="1" kern="1200" dirty="0" smtClean="0">
                <a:solidFill>
                  <a:schemeClr val="tx1"/>
                </a:solidFill>
                <a:effectLst/>
                <a:latin typeface="+mn-lt"/>
                <a:ea typeface="+mn-ea"/>
                <a:cs typeface="+mn-cs"/>
              </a:rPr>
              <a:t> Bridgetown Initiative / Bridgetown Alive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is a best practice that should be emulated throughout the region</a:t>
            </a:r>
            <a:r>
              <a:rPr lang="en-US" sz="1200" kern="1200" dirty="0" smtClean="0">
                <a:solidFill>
                  <a:schemeClr val="tx1"/>
                </a:solidFill>
                <a:effectLst/>
                <a:latin typeface="+mn-lt"/>
                <a:ea typeface="+mn-ea"/>
                <a:cs typeface="+mn-cs"/>
              </a:rPr>
              <a:t>.  However, </a:t>
            </a:r>
            <a:r>
              <a:rPr lang="en-US" sz="1200" b="1" kern="1200" dirty="0" smtClean="0">
                <a:solidFill>
                  <a:schemeClr val="tx1"/>
                </a:solidFill>
                <a:effectLst/>
                <a:latin typeface="+mn-lt"/>
                <a:ea typeface="+mn-ea"/>
                <a:cs typeface="+mn-cs"/>
              </a:rPr>
              <a:t>stronger penalties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 illegally modifying or demolishing buildings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formal adoption by parliament of an updated National Trust inventory </a:t>
            </a:r>
            <a:r>
              <a:rPr lang="en-US" sz="1200" kern="1200" dirty="0" smtClean="0">
                <a:solidFill>
                  <a:schemeClr val="tx1"/>
                </a:solidFill>
                <a:effectLst/>
                <a:latin typeface="+mn-lt"/>
                <a:ea typeface="+mn-ea"/>
                <a:cs typeface="+mn-cs"/>
              </a:rPr>
              <a:t>are needed as are further public and private sector investment, abetted by financial incentives.</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2036863"/>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Port of Spain, Trinidad and Tobago: </a:t>
            </a:r>
            <a:r>
              <a:rPr lang="en-US" sz="1200" kern="1200" dirty="0" smtClean="0">
                <a:solidFill>
                  <a:schemeClr val="tx1"/>
                </a:solidFill>
                <a:effectLst/>
                <a:latin typeface="+mn-lt"/>
                <a:ea typeface="+mn-ea"/>
                <a:cs typeface="+mn-cs"/>
              </a:rPr>
              <a:t>Downtown Port of Spain needs a </a:t>
            </a:r>
            <a:r>
              <a:rPr lang="en-US" sz="1200" b="1" kern="1200" dirty="0" smtClean="0">
                <a:solidFill>
                  <a:schemeClr val="tx1"/>
                </a:solidFill>
                <a:effectLst/>
                <a:latin typeface="+mn-lt"/>
                <a:ea typeface="+mn-ea"/>
                <a:cs typeface="+mn-cs"/>
              </a:rPr>
              <a:t>business improvement district </a:t>
            </a:r>
            <a:r>
              <a:rPr lang="en-US" sz="1200" kern="1200" dirty="0" smtClean="0">
                <a:solidFill>
                  <a:schemeClr val="tx1"/>
                </a:solidFill>
                <a:effectLst/>
                <a:latin typeface="+mn-lt"/>
                <a:ea typeface="+mn-ea"/>
                <a:cs typeface="+mn-cs"/>
              </a:rPr>
              <a:t>that could improve the quality of life and visitor experience in the urban core.  </a:t>
            </a:r>
            <a:r>
              <a:rPr lang="en-US" sz="1200" b="1" kern="1200" dirty="0" smtClean="0">
                <a:solidFill>
                  <a:schemeClr val="tx1"/>
                </a:solidFill>
                <a:effectLst/>
                <a:latin typeface="+mn-lt"/>
                <a:ea typeface="+mn-ea"/>
                <a:cs typeface="+mn-cs"/>
              </a:rPr>
              <a:t>The ability to buy and sell properties should be given to the East Port of Spain Development Company</a:t>
            </a:r>
            <a:r>
              <a:rPr lang="en-US" sz="1200" kern="1200" dirty="0" smtClean="0">
                <a:solidFill>
                  <a:schemeClr val="tx1"/>
                </a:solidFill>
                <a:effectLst/>
                <a:latin typeface="+mn-lt"/>
                <a:ea typeface="+mn-ea"/>
                <a:cs typeface="+mn-cs"/>
              </a:rPr>
              <a:t> so that it can better fulfill its mandate.  The newly revived </a:t>
            </a:r>
            <a:r>
              <a:rPr lang="en-US" sz="1200" b="1" kern="1200" dirty="0" smtClean="0">
                <a:solidFill>
                  <a:schemeClr val="tx1"/>
                </a:solidFill>
                <a:effectLst/>
                <a:latin typeface="+mn-lt"/>
                <a:ea typeface="+mn-ea"/>
                <a:cs typeface="+mn-cs"/>
              </a:rPr>
              <a:t>National Trust should be supported</a:t>
            </a:r>
            <a:r>
              <a:rPr lang="en-US" sz="1200" kern="1200" dirty="0" smtClean="0">
                <a:solidFill>
                  <a:schemeClr val="tx1"/>
                </a:solidFill>
                <a:effectLst/>
                <a:latin typeface="+mn-lt"/>
                <a:ea typeface="+mn-ea"/>
                <a:cs typeface="+mn-cs"/>
              </a:rPr>
              <a:t> in its inventory and historic designation efforts and </a:t>
            </a:r>
            <a:r>
              <a:rPr lang="en-US" sz="1200" b="1" kern="1200" dirty="0" smtClean="0">
                <a:solidFill>
                  <a:schemeClr val="tx1"/>
                </a:solidFill>
                <a:effectLst/>
                <a:latin typeface="+mn-lt"/>
                <a:ea typeface="+mn-ea"/>
                <a:cs typeface="+mn-cs"/>
              </a:rPr>
              <a:t>The House of Music</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demonstration site </a:t>
            </a:r>
            <a:r>
              <a:rPr lang="en-US" sz="1200" kern="1200" dirty="0" smtClean="0">
                <a:solidFill>
                  <a:schemeClr val="tx1"/>
                </a:solidFill>
                <a:effectLst/>
                <a:latin typeface="+mn-lt"/>
                <a:ea typeface="+mn-ea"/>
                <a:cs typeface="+mn-cs"/>
              </a:rPr>
              <a:t>should be developed. </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2780541"/>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Potential to qualify as a cultural landscape, which UNESCO defines as “cultural properties that represent the combined works of nature and 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In particular, the isolated hillside topography of EPOS sitting above downtown as the source of the bedrock of Trinidadian culture – calypso, </a:t>
            </a:r>
            <a:r>
              <a:rPr lang="en-US" dirty="0" err="1" smtClean="0"/>
              <a:t>steelpan</a:t>
            </a:r>
            <a:r>
              <a:rPr lang="en-US" dirty="0" smtClean="0"/>
              <a:t>, and Carnival – could provide that conceptual link</a:t>
            </a:r>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336381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might qualify as a cultural landscape, which UNESCO defines as “cultural properties that represent the combined works of nature and man.”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particular, the isolated hillside topography of EPOS sitting above downtown as the source of the bedrock of Trinidadian culture – calypso, </a:t>
            </a:r>
            <a:r>
              <a:rPr lang="en-US" sz="1200" kern="1200" dirty="0" err="1" smtClean="0">
                <a:solidFill>
                  <a:schemeClr val="tx1"/>
                </a:solidFill>
                <a:effectLst/>
                <a:latin typeface="+mn-lt"/>
                <a:ea typeface="+mn-ea"/>
                <a:cs typeface="+mn-cs"/>
              </a:rPr>
              <a:t>steelpan</a:t>
            </a:r>
            <a:r>
              <a:rPr lang="en-US" sz="1200" kern="1200" dirty="0" smtClean="0">
                <a:solidFill>
                  <a:schemeClr val="tx1"/>
                </a:solidFill>
                <a:effectLst/>
                <a:latin typeface="+mn-lt"/>
                <a:ea typeface="+mn-ea"/>
                <a:cs typeface="+mn-cs"/>
              </a:rPr>
              <a:t>, and Carnival – could provide that conceptual link.  </a:t>
            </a:r>
            <a:r>
              <a:rPr lang="en-US" sz="1200" b="1" kern="1200" dirty="0" smtClean="0">
                <a:solidFill>
                  <a:schemeClr val="tx1"/>
                </a:solidFill>
                <a:effectLst/>
                <a:latin typeface="+mn-lt"/>
                <a:ea typeface="+mn-ea"/>
                <a:cs typeface="+mn-cs"/>
              </a:rPr>
              <a:t>Laventille, in particular, was immortalized in poetry by Nobel laureate Derek Walcott in 1965 and in fiction by Earl Lovelace in </a:t>
            </a:r>
            <a:r>
              <a:rPr lang="en-US" sz="1200" b="1" i="1" kern="1200" dirty="0" smtClean="0">
                <a:solidFill>
                  <a:schemeClr val="tx1"/>
                </a:solidFill>
                <a:effectLst/>
                <a:latin typeface="+mn-lt"/>
                <a:ea typeface="+mn-ea"/>
                <a:cs typeface="+mn-cs"/>
              </a:rPr>
              <a:t>The Dragon Can’t Dance </a:t>
            </a:r>
            <a:r>
              <a:rPr lang="en-US" sz="1200" b="1" kern="1200" dirty="0" smtClean="0">
                <a:solidFill>
                  <a:schemeClr val="tx1"/>
                </a:solidFill>
                <a:effectLst/>
                <a:latin typeface="+mn-lt"/>
                <a:ea typeface="+mn-ea"/>
                <a:cs typeface="+mn-cs"/>
              </a:rPr>
              <a:t>(1979).   Rio de Janeiro was named a UNESCO World Heritage cultural landscape in 2012, with some of the justification coming from the urban landscape’s inspiration to writers, musicians, and artists.  </a:t>
            </a:r>
          </a:p>
          <a:p>
            <a:endParaRPr lang="en-US" dirty="0" smtClean="0"/>
          </a:p>
          <a:p>
            <a:endParaRPr lang="en-US" dirty="0" smtClean="0"/>
          </a:p>
          <a:p>
            <a:r>
              <a:rPr lang="en-US" sz="1200" kern="1200" dirty="0" smtClean="0">
                <a:solidFill>
                  <a:schemeClr val="tx1"/>
                </a:solidFill>
                <a:effectLst/>
                <a:latin typeface="+mn-lt"/>
                <a:ea typeface="+mn-ea"/>
                <a:cs typeface="+mn-cs"/>
              </a:rPr>
              <a:t>Additionally, the Ministry of Arts and Multiculturalism is currently pursuing a designation of Port of Spain for the UNESCO Creative Cities Network.  This designation, which is less rigorous than the World Heritage nomination, recognizes cities that are exceptionally creative in one of the following areas: literature, cinema, music, craft and folk arts, design, media arts, and gastronomy.  Cities are further designated as either “creative hubs” that promote socio-economic and cultural development through creative industries and “socio-cultural clusters” connecting socio-culturally diverse communities to create a healthy urban environment. </a:t>
            </a:r>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921863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TT" dirty="0"/>
          </a:p>
        </p:txBody>
      </p:sp>
      <p:sp>
        <p:nvSpPr>
          <p:cNvPr id="4" name="Slide Number Placeholder 3"/>
          <p:cNvSpPr>
            <a:spLocks noGrp="1"/>
          </p:cNvSpPr>
          <p:nvPr>
            <p:ph type="sldNum" sz="quarter" idx="10"/>
          </p:nvPr>
        </p:nvSpPr>
        <p:spPr/>
        <p:txBody>
          <a:bodyPr/>
          <a:lstStyle/>
          <a:p>
            <a:fld id="{4551AD00-464E-497E-B769-135E49AAE8B2}" type="slidenum">
              <a:rPr lang="en-TT" smtClean="0"/>
              <a:pPr/>
              <a:t>4</a:t>
            </a:fld>
            <a:endParaRPr lang="en-TT"/>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 sustainability approach to East</a:t>
            </a:r>
            <a:r>
              <a:rPr lang="en-US" baseline="0" dirty="0" smtClean="0"/>
              <a:t> Port of Spain </a:t>
            </a:r>
            <a:r>
              <a:rPr lang="en-US" dirty="0" smtClean="0"/>
              <a:t>must have particular types of strategies? </a:t>
            </a:r>
          </a:p>
          <a:p>
            <a:pPr marL="171450" indent="-171450">
              <a:buFont typeface="Arial" panose="020B0604020202020204" pitchFamily="34" charset="0"/>
              <a:buChar char="•"/>
            </a:pPr>
            <a:r>
              <a:rPr lang="en-US" dirty="0" smtClean="0"/>
              <a:t> “ Bottom up” approach</a:t>
            </a:r>
          </a:p>
          <a:p>
            <a:pPr marL="171450" indent="-171450">
              <a:buFont typeface="Arial" panose="020B0604020202020204" pitchFamily="34" charset="0"/>
              <a:buChar char="•"/>
            </a:pPr>
            <a:r>
              <a:rPr lang="en-US" dirty="0" smtClean="0"/>
              <a:t> Strong</a:t>
            </a:r>
            <a:r>
              <a:rPr lang="en-US" baseline="0" dirty="0" smtClean="0"/>
              <a:t> community participation</a:t>
            </a:r>
          </a:p>
          <a:p>
            <a:endParaRPr lang="en-US" baseline="0" dirty="0" smtClean="0"/>
          </a:p>
          <a:p>
            <a:r>
              <a:rPr lang="en-US" baseline="0" dirty="0" smtClean="0"/>
              <a:t>How have we addressed these issues?  Approaches and outcomes of two projects</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2076342"/>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883034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883034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smtClean="0"/>
              <a:t>Partnering with the community and Strengthening community planning:</a:t>
            </a:r>
          </a:p>
          <a:p>
            <a:pPr marL="2000250" marR="0" lvl="4"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dirty="0" smtClean="0"/>
              <a:t>Establishment</a:t>
            </a:r>
            <a:r>
              <a:rPr lang="en-US" baseline="0" dirty="0" smtClean="0"/>
              <a:t> of a project office – purchase of computer and printer</a:t>
            </a:r>
          </a:p>
          <a:p>
            <a:pPr marL="2000250" marR="0" lvl="4"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baseline="0" dirty="0" smtClean="0"/>
              <a:t>Working with East Port of Spain council of Community Organization</a:t>
            </a:r>
          </a:p>
          <a:p>
            <a:pPr marL="2000250" marR="0" lvl="4"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dirty="0" smtClean="0"/>
          </a:p>
          <a:p>
            <a:pPr marL="171450" indent="-171450">
              <a:buFont typeface="Arial" panose="020B0604020202020204" pitchFamily="34" charset="0"/>
              <a:buChar char="•"/>
            </a:pPr>
            <a:r>
              <a:rPr lang="en-US" b="1" u="sng" dirty="0" smtClean="0"/>
              <a:t>Use of community liaisons to access community:</a:t>
            </a:r>
          </a:p>
          <a:p>
            <a:pPr marL="2000250" lvl="4" indent="-171450">
              <a:buFont typeface="Wingdings" panose="05000000000000000000" pitchFamily="2" charset="2"/>
              <a:buChar char="v"/>
            </a:pPr>
            <a:r>
              <a:rPr lang="en-US" dirty="0" smtClean="0"/>
              <a:t>Two</a:t>
            </a:r>
            <a:r>
              <a:rPr lang="en-US" baseline="0" dirty="0" smtClean="0"/>
              <a:t> were hired</a:t>
            </a:r>
          </a:p>
          <a:p>
            <a:pPr marL="2000250" lvl="4" indent="-171450">
              <a:buFont typeface="Wingdings" panose="05000000000000000000" pitchFamily="2" charset="2"/>
              <a:buChar char="v"/>
            </a:pPr>
            <a:r>
              <a:rPr lang="en-US" dirty="0" smtClean="0"/>
              <a:t>Access to communities</a:t>
            </a:r>
            <a:r>
              <a:rPr lang="en-US" baseline="0" dirty="0" smtClean="0"/>
              <a:t> without police presence</a:t>
            </a:r>
          </a:p>
          <a:p>
            <a:pPr marL="1828800" lvl="4" indent="0">
              <a:buFont typeface="Wingdings" panose="05000000000000000000" pitchFamily="2" charset="2"/>
              <a:buNone/>
            </a:pPr>
            <a:endParaRPr lang="en-US" dirty="0" smtClean="0"/>
          </a:p>
          <a:p>
            <a:pPr marL="171450" indent="-171450">
              <a:buFont typeface="Arial" panose="020B0604020202020204" pitchFamily="34" charset="0"/>
              <a:buChar char="•"/>
            </a:pPr>
            <a:r>
              <a:rPr lang="en-US" b="1" u="sng" dirty="0" smtClean="0"/>
              <a:t>Collection of oral histories </a:t>
            </a:r>
            <a:r>
              <a:rPr lang="en-US" dirty="0" smtClean="0"/>
              <a:t>:</a:t>
            </a:r>
          </a:p>
          <a:p>
            <a:pPr marL="2000250" lvl="4" indent="-171450">
              <a:buFont typeface="Wingdings" panose="05000000000000000000" pitchFamily="2" charset="2"/>
              <a:buChar char="v"/>
            </a:pPr>
            <a:r>
              <a:rPr lang="en-US" sz="1200" kern="1200" dirty="0" smtClean="0">
                <a:solidFill>
                  <a:schemeClr val="tx1"/>
                </a:solidFill>
                <a:effectLst/>
                <a:latin typeface="+mn-lt"/>
                <a:ea typeface="+mn-ea"/>
                <a:cs typeface="+mn-cs"/>
              </a:rPr>
              <a:t>knowledge sharing</a:t>
            </a:r>
          </a:p>
          <a:p>
            <a:pPr marL="2000250" lvl="4" indent="-171450">
              <a:buFont typeface="Wingdings" panose="05000000000000000000" pitchFamily="2" charset="2"/>
              <a:buChar char="v"/>
            </a:pPr>
            <a:r>
              <a:rPr lang="en-US" sz="1200" kern="1200" dirty="0" smtClean="0">
                <a:solidFill>
                  <a:schemeClr val="tx1"/>
                </a:solidFill>
                <a:effectLst/>
                <a:latin typeface="+mn-lt"/>
                <a:ea typeface="+mn-ea"/>
                <a:cs typeface="+mn-cs"/>
              </a:rPr>
              <a:t>the few occasions where oral histories were documented</a:t>
            </a:r>
          </a:p>
          <a:p>
            <a:pPr marL="1828800" lvl="4" indent="0">
              <a:buFont typeface="Wingdings" panose="05000000000000000000" pitchFamily="2" charset="2"/>
              <a:buNone/>
            </a:pPr>
            <a:endParaRPr lang="en-US" dirty="0" smtClean="0"/>
          </a:p>
          <a:p>
            <a:pPr marL="171450" indent="-171450">
              <a:buFont typeface="Arial" panose="020B0604020202020204" pitchFamily="34" charset="0"/>
              <a:buChar char="•"/>
            </a:pPr>
            <a:r>
              <a:rPr lang="en-US" b="1" u="sng" dirty="0" smtClean="0"/>
              <a:t>Hot-spotting of Cultural Clusters:</a:t>
            </a:r>
          </a:p>
          <a:p>
            <a:pPr marL="2000250" lvl="4" indent="-171450">
              <a:buFont typeface="Wingdings" panose="05000000000000000000" pitchFamily="2" charset="2"/>
              <a:buChar char="v"/>
            </a:pPr>
            <a:r>
              <a:rPr lang="en-US" dirty="0" smtClean="0"/>
              <a:t>Mapping of built</a:t>
            </a:r>
            <a:r>
              <a:rPr lang="en-US" baseline="0" dirty="0" smtClean="0"/>
              <a:t> and </a:t>
            </a:r>
            <a:r>
              <a:rPr lang="en-US" dirty="0" smtClean="0"/>
              <a:t>cultural heritage</a:t>
            </a:r>
            <a:r>
              <a:rPr lang="en-US" baseline="0" dirty="0" smtClean="0"/>
              <a:t> sites identified by community through </a:t>
            </a:r>
            <a:r>
              <a:rPr lang="en-US" sz="1200" i="1" kern="1200" dirty="0" smtClean="0">
                <a:solidFill>
                  <a:schemeClr val="tx1"/>
                </a:solidFill>
                <a:effectLst/>
                <a:latin typeface="+mn-lt"/>
                <a:ea typeface="+mn-ea"/>
                <a:cs typeface="+mn-cs"/>
              </a:rPr>
              <a:t>“Freetown” Belmont Community Cultural Heritage Conservation and Tourism Project </a:t>
            </a:r>
          </a:p>
          <a:p>
            <a:pPr marL="2000250" lvl="4" indent="-171450">
              <a:buFont typeface="Wingdings" panose="05000000000000000000" pitchFamily="2" charset="2"/>
              <a:buChar char="v"/>
            </a:pPr>
            <a:r>
              <a:rPr lang="en-US" sz="1200" i="0" kern="1200" baseline="0" dirty="0" smtClean="0">
                <a:solidFill>
                  <a:schemeClr val="tx1"/>
                </a:solidFill>
                <a:effectLst/>
                <a:latin typeface="+mn-lt"/>
                <a:ea typeface="+mn-ea"/>
                <a:cs typeface="+mn-cs"/>
              </a:rPr>
              <a:t>Creation of  GIS data base for EPOS based on the information gathered</a:t>
            </a:r>
          </a:p>
          <a:p>
            <a:pPr marL="2000250" lvl="4" indent="-171450">
              <a:buFont typeface="Wingdings" panose="05000000000000000000" pitchFamily="2" charset="2"/>
              <a:buChar char="v"/>
            </a:pPr>
            <a:r>
              <a:rPr lang="en-US" sz="1200" i="0" kern="1200" baseline="0" dirty="0" smtClean="0">
                <a:solidFill>
                  <a:schemeClr val="tx1"/>
                </a:solidFill>
                <a:effectLst/>
                <a:latin typeface="+mn-lt"/>
                <a:ea typeface="+mn-ea"/>
                <a:cs typeface="+mn-cs"/>
              </a:rPr>
              <a:t>Cultural clusters were also identified on the cardboard model</a:t>
            </a:r>
          </a:p>
          <a:p>
            <a:pPr marL="1828800" lvl="4" indent="0">
              <a:buFont typeface="Wingdings" panose="05000000000000000000" pitchFamily="2" charset="2"/>
              <a:buNone/>
            </a:pPr>
            <a:r>
              <a:rPr lang="en-US" dirty="0" smtClean="0"/>
              <a:t> </a:t>
            </a:r>
          </a:p>
          <a:p>
            <a:pPr marL="171450" indent="-171450">
              <a:buFont typeface="Arial" panose="020B0604020202020204" pitchFamily="34" charset="0"/>
              <a:buChar char="•"/>
            </a:pPr>
            <a:r>
              <a:rPr lang="en-US" b="1" u="sng" dirty="0" smtClean="0"/>
              <a:t>New teaching tools for communities </a:t>
            </a:r>
            <a:r>
              <a:rPr lang="en-US" dirty="0" smtClean="0"/>
              <a:t>: P3DM</a:t>
            </a:r>
            <a:r>
              <a:rPr lang="en-US" baseline="0" dirty="0" smtClean="0"/>
              <a:t> (cardboard model) and creation of time- lapse video</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6D7854B7-47E2-4CC6-A552-EB00A61DFA3F}"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5796566"/>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1" dirty="0" smtClean="0"/>
              <a:t>Notes</a:t>
            </a:r>
            <a:r>
              <a:rPr lang="en-US" i="1" baseline="0" dirty="0" smtClean="0"/>
              <a:t>: </a:t>
            </a:r>
            <a:r>
              <a:rPr lang="en-US" i="0" baseline="0" dirty="0" smtClean="0"/>
              <a:t>The  study was conducted for Paramaribo, St. George’s, Bridgetown and East Port of Spain</a:t>
            </a:r>
          </a:p>
          <a:p>
            <a:pPr marL="0" indent="0">
              <a:buNone/>
            </a:pPr>
            <a:endParaRPr lang="en-US" i="1" baseline="0" dirty="0" smtClean="0"/>
          </a:p>
          <a:p>
            <a:pPr marL="0" inden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099329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Paramaribo, Suriname:</a:t>
            </a:r>
            <a:r>
              <a:rPr lang="en-US" sz="1200" kern="1200" dirty="0" smtClean="0">
                <a:solidFill>
                  <a:schemeClr val="tx1"/>
                </a:solidFill>
                <a:effectLst/>
                <a:latin typeface="+mn-lt"/>
                <a:ea typeface="+mn-ea"/>
                <a:cs typeface="+mn-cs"/>
              </a:rPr>
              <a:t> Despite its recent addition to the UNESCO threatened list, there is much potential in the city’s urban core.  The </a:t>
            </a:r>
            <a:r>
              <a:rPr lang="en-US" sz="1200" b="1" kern="1200" dirty="0" err="1" smtClean="0">
                <a:solidFill>
                  <a:schemeClr val="tx1"/>
                </a:solidFill>
                <a:effectLst/>
                <a:latin typeface="+mn-lt"/>
                <a:ea typeface="+mn-ea"/>
                <a:cs typeface="+mn-cs"/>
              </a:rPr>
              <a:t>Stadshertel</a:t>
            </a:r>
            <a:r>
              <a:rPr lang="en-US" sz="1200" b="1" kern="1200" dirty="0" smtClean="0">
                <a:solidFill>
                  <a:schemeClr val="tx1"/>
                </a:solidFill>
                <a:effectLst/>
                <a:latin typeface="+mn-lt"/>
                <a:ea typeface="+mn-ea"/>
                <a:cs typeface="+mn-cs"/>
              </a:rPr>
              <a:t> Paramaribo, a best practice, </a:t>
            </a:r>
            <a:r>
              <a:rPr lang="en-US" sz="1200" kern="1200" dirty="0" smtClean="0">
                <a:solidFill>
                  <a:schemeClr val="tx1"/>
                </a:solidFill>
                <a:effectLst/>
                <a:latin typeface="+mn-lt"/>
                <a:ea typeface="+mn-ea"/>
                <a:cs typeface="+mn-cs"/>
              </a:rPr>
              <a:t>can renovate many of the currently decaying buildings and find new life for them.  A </a:t>
            </a:r>
            <a:r>
              <a:rPr lang="en-US" sz="1200" b="1" kern="1200" dirty="0" smtClean="0">
                <a:solidFill>
                  <a:schemeClr val="tx1"/>
                </a:solidFill>
                <a:effectLst/>
                <a:latin typeface="+mn-lt"/>
                <a:ea typeface="+mn-ea"/>
                <a:cs typeface="+mn-cs"/>
              </a:rPr>
              <a:t>demonstration project on Watermelon </a:t>
            </a:r>
            <a:r>
              <a:rPr lang="en-US" sz="1200" b="1" kern="1200" dirty="0" err="1" smtClean="0">
                <a:solidFill>
                  <a:schemeClr val="tx1"/>
                </a:solidFill>
                <a:effectLst/>
                <a:latin typeface="+mn-lt"/>
                <a:ea typeface="+mn-ea"/>
                <a:cs typeface="+mn-cs"/>
              </a:rPr>
              <a:t>Straat</a:t>
            </a:r>
            <a:r>
              <a:rPr lang="en-US" sz="1200" kern="1200" dirty="0" smtClean="0">
                <a:solidFill>
                  <a:schemeClr val="tx1"/>
                </a:solidFill>
                <a:effectLst/>
                <a:latin typeface="+mn-lt"/>
                <a:ea typeface="+mn-ea"/>
                <a:cs typeface="+mn-cs"/>
              </a:rPr>
              <a:t> would galvanize partners and show the economic impact of a revitalized streetscape.  However, the national government must show real dedication and support to institutions like the </a:t>
            </a:r>
            <a:r>
              <a:rPr lang="en-US" sz="1200" b="1" kern="1200" dirty="0" smtClean="0">
                <a:solidFill>
                  <a:schemeClr val="tx1"/>
                </a:solidFill>
                <a:effectLst/>
                <a:latin typeface="+mn-lt"/>
                <a:ea typeface="+mn-ea"/>
                <a:cs typeface="+mn-cs"/>
              </a:rPr>
              <a:t>Suriname Built Heritage Foundation</a:t>
            </a:r>
            <a:r>
              <a:rPr lang="en-US" sz="1200" kern="1200" dirty="0" smtClean="0">
                <a:solidFill>
                  <a:schemeClr val="tx1"/>
                </a:solidFill>
                <a:effectLst/>
                <a:latin typeface="+mn-lt"/>
                <a:ea typeface="+mn-ea"/>
                <a:cs typeface="+mn-cs"/>
              </a:rPr>
              <a:t> that manage the site.</a:t>
            </a:r>
          </a:p>
          <a:p>
            <a:endParaRPr lang="en-US" dirty="0"/>
          </a:p>
        </p:txBody>
      </p:sp>
      <p:sp>
        <p:nvSpPr>
          <p:cNvPr id="4" name="Slide Number Placeholder 3"/>
          <p:cNvSpPr>
            <a:spLocks noGrp="1"/>
          </p:cNvSpPr>
          <p:nvPr>
            <p:ph type="sldNum" sz="quarter" idx="10"/>
          </p:nvPr>
        </p:nvSpPr>
        <p:spPr/>
        <p:txBody>
          <a:bodyPr/>
          <a:lstStyle/>
          <a:p>
            <a:fld id="{6D7854B7-47E2-4CC6-A552-EB00A61DFA3F}"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203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BB96FD6-37D4-4A13-9E9A-13F081FA2B52}" type="datetimeFigureOut">
              <a:rPr lang="en-US" smtClean="0"/>
              <a:pPr/>
              <a:t>12/3/14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CC845766-9D64-4482-B8BC-B1AE221EB4D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B96FD6-37D4-4A13-9E9A-13F081FA2B52}" type="datetimeFigureOut">
              <a:rPr lang="en-US" smtClean="0"/>
              <a:pPr/>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45766-9D64-4482-B8BC-B1AE221EB4D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B96FD6-37D4-4A13-9E9A-13F081FA2B52}" type="datetimeFigureOut">
              <a:rPr lang="en-US" smtClean="0"/>
              <a:pPr/>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45766-9D64-4482-B8BC-B1AE221EB4D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BB96FD6-37D4-4A13-9E9A-13F081FA2B52}" type="datetimeFigureOut">
              <a:rPr lang="en-US" smtClean="0"/>
              <a:pPr/>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45766-9D64-4482-B8BC-B1AE221EB4D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BB96FD6-37D4-4A13-9E9A-13F081FA2B52}" type="datetimeFigureOut">
              <a:rPr lang="en-US" smtClean="0"/>
              <a:pPr/>
              <a:t>12/3/14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CC845766-9D64-4482-B8BC-B1AE221EB4D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BB96FD6-37D4-4A13-9E9A-13F081FA2B52}" type="datetimeFigureOut">
              <a:rPr lang="en-US" smtClean="0"/>
              <a:pPr/>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45766-9D64-4482-B8BC-B1AE221EB4D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6BB96FD6-37D4-4A13-9E9A-13F081FA2B52}" type="datetimeFigureOut">
              <a:rPr lang="en-US" smtClean="0"/>
              <a:pPr/>
              <a:t>12/3/14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45766-9D64-4482-B8BC-B1AE221EB4D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BB96FD6-37D4-4A13-9E9A-13F081FA2B52}" type="datetimeFigureOut">
              <a:rPr lang="en-US" smtClean="0"/>
              <a:pPr/>
              <a:t>12/3/14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45766-9D64-4482-B8BC-B1AE221EB4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B96FD6-37D4-4A13-9E9A-13F081FA2B52}" type="datetimeFigureOut">
              <a:rPr lang="en-US" smtClean="0"/>
              <a:pPr/>
              <a:t>12/3/14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45766-9D64-4482-B8BC-B1AE221EB4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BB96FD6-37D4-4A13-9E9A-13F081FA2B52}" type="datetimeFigureOut">
              <a:rPr lang="en-US" smtClean="0"/>
              <a:pPr/>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45766-9D64-4482-B8BC-B1AE221EB4D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BB96FD6-37D4-4A13-9E9A-13F081FA2B52}" type="datetimeFigureOut">
              <a:rPr lang="en-US" smtClean="0"/>
              <a:pPr/>
              <a:t>12/3/14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CC845766-9D64-4482-B8BC-B1AE221EB4D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BB96FD6-37D4-4A13-9E9A-13F081FA2B52}" type="datetimeFigureOut">
              <a:rPr lang="en-US" smtClean="0"/>
              <a:pPr/>
              <a:t>12/3/14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CC845766-9D64-4482-B8BC-B1AE221EB4D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4572000"/>
            <a:ext cx="7772400" cy="1066800"/>
          </a:xfrm>
        </p:spPr>
        <p:txBody>
          <a:bodyPr>
            <a:normAutofit/>
          </a:bodyPr>
          <a:lstStyle/>
          <a:p>
            <a:r>
              <a:rPr lang="en-US" dirty="0" smtClean="0"/>
              <a:t>Asad </a:t>
            </a:r>
            <a:r>
              <a:rPr lang="en-US" dirty="0" smtClean="0"/>
              <a:t>Mohammed, Director of</a:t>
            </a:r>
            <a:r>
              <a:rPr lang="en-US" b="1" i="1" dirty="0" smtClean="0"/>
              <a:t> </a:t>
            </a:r>
            <a:r>
              <a:rPr lang="en-US" b="1" i="1" dirty="0" err="1" smtClean="0"/>
              <a:t>blueSpace</a:t>
            </a:r>
            <a:endParaRPr lang="en-US" b="1" i="1" dirty="0" smtClean="0"/>
          </a:p>
          <a:p>
            <a:r>
              <a:rPr lang="en-US" dirty="0" smtClean="0"/>
              <a:t> </a:t>
            </a:r>
            <a:r>
              <a:rPr lang="en-US" dirty="0" err="1" smtClean="0"/>
              <a:t>Rudylynn</a:t>
            </a:r>
            <a:r>
              <a:rPr lang="en-US" dirty="0" smtClean="0"/>
              <a:t> Roberts, Citizens for Conservation </a:t>
            </a:r>
            <a:endParaRPr lang="en-US" dirty="0"/>
          </a:p>
        </p:txBody>
      </p:sp>
      <p:sp>
        <p:nvSpPr>
          <p:cNvPr id="2" name="Title 1"/>
          <p:cNvSpPr>
            <a:spLocks noGrp="1"/>
          </p:cNvSpPr>
          <p:nvPr>
            <p:ph type="ctrTitle"/>
          </p:nvPr>
        </p:nvSpPr>
        <p:spPr>
          <a:xfrm>
            <a:off x="410919" y="1524000"/>
            <a:ext cx="8229600" cy="1470025"/>
          </a:xfrm>
        </p:spPr>
        <p:txBody>
          <a:bodyPr>
            <a:normAutofit fontScale="90000"/>
          </a:bodyPr>
          <a:lstStyle/>
          <a:p>
            <a:r>
              <a:rPr lang="en-US" dirty="0" smtClean="0"/>
              <a:t>Built Heritage: Preservation learning from and adapting old models for current and future sustainability</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5740115"/>
            <a:ext cx="2457450" cy="90198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304800"/>
            <a:ext cx="4936638" cy="9740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7496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normAutofit fontScale="90000"/>
          </a:bodyPr>
          <a:lstStyle/>
          <a:p>
            <a:r>
              <a:rPr lang="en-US" dirty="0" smtClean="0"/>
              <a:t/>
            </a:r>
            <a:br>
              <a:rPr lang="en-US" dirty="0" smtClean="0"/>
            </a:br>
            <a:r>
              <a:rPr lang="en-US" dirty="0" smtClean="0"/>
              <a:t>Elements of the OAS project</a:t>
            </a:r>
            <a:endParaRPr lang="en-US" dirty="0"/>
          </a:p>
        </p:txBody>
      </p:sp>
      <p:sp>
        <p:nvSpPr>
          <p:cNvPr id="4" name="Content Placeholder 3"/>
          <p:cNvSpPr>
            <a:spLocks noGrp="1"/>
          </p:cNvSpPr>
          <p:nvPr>
            <p:ph sz="quarter" idx="1"/>
          </p:nvPr>
        </p:nvSpPr>
        <p:spPr>
          <a:xfrm>
            <a:off x="381000" y="1447800"/>
            <a:ext cx="8458200" cy="5181600"/>
          </a:xfrm>
        </p:spPr>
        <p:txBody>
          <a:bodyPr>
            <a:normAutofit/>
          </a:bodyPr>
          <a:lstStyle/>
          <a:p>
            <a:pPr marL="0" indent="0">
              <a:buNone/>
            </a:pPr>
            <a:r>
              <a:rPr lang="en-US" b="1" u="sng" dirty="0" smtClean="0"/>
              <a:t>Goal</a:t>
            </a:r>
          </a:p>
          <a:p>
            <a:pPr marL="0" indent="0" algn="just">
              <a:buNone/>
            </a:pPr>
            <a:r>
              <a:rPr lang="en-US" dirty="0"/>
              <a:t>To comparatively analyze built and cultural heritage of four Caribbean cities, three of which are UNESCO World Heritage Sites and one of which seeks that designation, for</a:t>
            </a:r>
            <a:r>
              <a:rPr lang="en-US" b="1" dirty="0"/>
              <a:t> elements of smart urban design that decrease car use and encourage walking and cycling</a:t>
            </a:r>
            <a:r>
              <a:rPr lang="en-US" dirty="0"/>
              <a:t> as well as </a:t>
            </a:r>
            <a:r>
              <a:rPr lang="en-US" b="1" dirty="0"/>
              <a:t>potential to generate local economic development and serve as a model for new urban development</a:t>
            </a:r>
            <a:r>
              <a:rPr lang="en-US" dirty="0" smtClean="0"/>
              <a:t>.</a:t>
            </a:r>
          </a:p>
          <a:p>
            <a:pPr marL="0" indent="0" algn="just">
              <a:buNone/>
            </a:pPr>
            <a:endParaRPr lang="en-US" dirty="0"/>
          </a:p>
          <a:p>
            <a:pPr marL="0" indent="0">
              <a:buNone/>
            </a:pPr>
            <a:r>
              <a:rPr lang="en-US" i="1" dirty="0" smtClean="0"/>
              <a:t>Project Activity:</a:t>
            </a:r>
          </a:p>
          <a:p>
            <a:r>
              <a:rPr lang="en-US" dirty="0" smtClean="0"/>
              <a:t>A detailed </a:t>
            </a:r>
            <a:r>
              <a:rPr lang="en-US" dirty="0"/>
              <a:t>assessment </a:t>
            </a:r>
            <a:r>
              <a:rPr lang="en-US" dirty="0" smtClean="0"/>
              <a:t>of East </a:t>
            </a:r>
            <a:r>
              <a:rPr lang="en-US" dirty="0"/>
              <a:t>Port of Spain as it </a:t>
            </a:r>
            <a:r>
              <a:rPr lang="en-US" dirty="0" smtClean="0"/>
              <a:t>relates to </a:t>
            </a:r>
            <a:r>
              <a:rPr lang="en-US" dirty="0"/>
              <a:t>the criteria necessary </a:t>
            </a:r>
            <a:r>
              <a:rPr lang="en-US" dirty="0" smtClean="0"/>
              <a:t>for achieving </a:t>
            </a:r>
            <a:r>
              <a:rPr lang="en-US" dirty="0"/>
              <a:t>UNESCO </a:t>
            </a:r>
            <a:r>
              <a:rPr lang="en-US" dirty="0" smtClean="0"/>
              <a:t>Heritage status</a:t>
            </a:r>
            <a:endParaRPr lang="en-US" i="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0486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487362"/>
          </a:xfrm>
        </p:spPr>
        <p:txBody>
          <a:bodyPr>
            <a:normAutofit fontScale="90000"/>
          </a:bodyPr>
          <a:lstStyle/>
          <a:p>
            <a:pPr algn="ctr"/>
            <a:r>
              <a:rPr lang="en-US" dirty="0" smtClean="0"/>
              <a:t>Paramaribo, Suriname</a:t>
            </a:r>
            <a:endParaRPr lang="en-US" dirty="0"/>
          </a:p>
        </p:txBody>
      </p:sp>
      <p:graphicFrame>
        <p:nvGraphicFramePr>
          <p:cNvPr id="6" name="Diagram 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78093229"/>
              </p:ext>
            </p:extLst>
          </p:nvPr>
        </p:nvGraphicFramePr>
        <p:xfrm>
          <a:off x="304800" y="685800"/>
          <a:ext cx="8382000" cy="3886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05600" y="4429203"/>
            <a:ext cx="2346951" cy="223933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29337" y="4429203"/>
            <a:ext cx="3352800" cy="223933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185" y="4429203"/>
            <a:ext cx="3083400" cy="23082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7380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487362"/>
          </a:xfrm>
        </p:spPr>
        <p:txBody>
          <a:bodyPr>
            <a:normAutofit fontScale="90000"/>
          </a:bodyPr>
          <a:lstStyle/>
          <a:p>
            <a:pPr algn="ctr"/>
            <a:r>
              <a:rPr lang="en-US" dirty="0" smtClean="0"/>
              <a:t>Paramaribo, Suriname</a:t>
            </a:r>
            <a:endParaRPr lang="en-US" dirty="0"/>
          </a:p>
        </p:txBody>
      </p:sp>
      <p:graphicFrame>
        <p:nvGraphicFramePr>
          <p:cNvPr id="6" name="Diagram 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16125639"/>
              </p:ext>
            </p:extLst>
          </p:nvPr>
        </p:nvGraphicFramePr>
        <p:xfrm>
          <a:off x="381000" y="533400"/>
          <a:ext cx="8382000" cy="6705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545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487362"/>
          </a:xfrm>
        </p:spPr>
        <p:txBody>
          <a:bodyPr>
            <a:normAutofit fontScale="90000"/>
          </a:bodyPr>
          <a:lstStyle/>
          <a:p>
            <a:r>
              <a:rPr lang="en-US" dirty="0" smtClean="0"/>
              <a:t>St. George’s, Grenada</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64089529"/>
              </p:ext>
            </p:extLst>
          </p:nvPr>
        </p:nvGraphicFramePr>
        <p:xfrm>
          <a:off x="152400" y="762000"/>
          <a:ext cx="8839200" cy="4876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9400" y="4117252"/>
            <a:ext cx="2362200" cy="25590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2200" y="4157984"/>
            <a:ext cx="5052795" cy="25590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3588" y="4191000"/>
            <a:ext cx="3023788" cy="249301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1441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487362"/>
          </a:xfrm>
        </p:spPr>
        <p:txBody>
          <a:bodyPr>
            <a:normAutofit fontScale="90000"/>
          </a:bodyPr>
          <a:lstStyle/>
          <a:p>
            <a:r>
              <a:rPr lang="en-US" dirty="0" smtClean="0"/>
              <a:t>St. George’s, Grenada</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435357987"/>
              </p:ext>
            </p:extLst>
          </p:nvPr>
        </p:nvGraphicFramePr>
        <p:xfrm>
          <a:off x="152400" y="685800"/>
          <a:ext cx="8839200" cy="5562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3093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smtClean="0"/>
              <a:t>Bridgetown, Barbados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94032110"/>
              </p:ext>
            </p:extLst>
          </p:nvPr>
        </p:nvGraphicFramePr>
        <p:xfrm>
          <a:off x="247891" y="1066799"/>
          <a:ext cx="8534400" cy="3495819"/>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96487" y="4562620"/>
            <a:ext cx="2836413" cy="213679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4562619"/>
            <a:ext cx="3227388" cy="21502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562619"/>
            <a:ext cx="2863231" cy="21502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9459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smtClean="0"/>
              <a:t>Bridgetown, Barbados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45846731"/>
              </p:ext>
            </p:extLst>
          </p:nvPr>
        </p:nvGraphicFramePr>
        <p:xfrm>
          <a:off x="152400" y="838200"/>
          <a:ext cx="8991600" cy="5791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2273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9762"/>
          </a:xfrm>
        </p:spPr>
        <p:txBody>
          <a:bodyPr>
            <a:normAutofit fontScale="90000"/>
          </a:bodyPr>
          <a:lstStyle/>
          <a:p>
            <a:r>
              <a:rPr lang="en-US" dirty="0" smtClean="0"/>
              <a:t>Port of Spain, Trinidad</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526345862"/>
              </p:ext>
            </p:extLst>
          </p:nvPr>
        </p:nvGraphicFramePr>
        <p:xfrm>
          <a:off x="0" y="457200"/>
          <a:ext cx="9144000" cy="5791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8194" name="Picture 2"/>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533958"/>
            <a:ext cx="3047999" cy="2197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42840" y="4534382"/>
            <a:ext cx="2963202" cy="221336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657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020762"/>
          </a:xfrm>
        </p:spPr>
        <p:txBody>
          <a:bodyPr>
            <a:normAutofit fontScale="90000"/>
          </a:bodyPr>
          <a:lstStyle/>
          <a:p>
            <a:r>
              <a:rPr lang="en-US" dirty="0" smtClean="0"/>
              <a:t>UNESCO heritage status potential for East Port of Spain : Findings</a:t>
            </a:r>
            <a:endParaRPr lang="en-US" dirty="0"/>
          </a:p>
        </p:txBody>
      </p:sp>
      <p:sp>
        <p:nvSpPr>
          <p:cNvPr id="3" name="Content Placeholder 2"/>
          <p:cNvSpPr>
            <a:spLocks noGrp="1"/>
          </p:cNvSpPr>
          <p:nvPr>
            <p:ph sz="quarter" idx="1"/>
          </p:nvPr>
        </p:nvSpPr>
        <p:spPr>
          <a:xfrm>
            <a:off x="457200" y="1524000"/>
            <a:ext cx="8382000" cy="3276600"/>
          </a:xfrm>
        </p:spPr>
        <p:txBody>
          <a:bodyPr>
            <a:normAutofit lnSpcReduction="10000"/>
          </a:bodyPr>
          <a:lstStyle/>
          <a:p>
            <a:pPr marL="0" indent="0">
              <a:spcBef>
                <a:spcPts val="0"/>
              </a:spcBef>
              <a:buClrTx/>
              <a:buSzTx/>
              <a:buNone/>
              <a:defRPr/>
            </a:pPr>
            <a:r>
              <a:rPr lang="en-US" sz="2800" dirty="0"/>
              <a:t>Assessment of East Port of Spain in achieving UNESCO Heritage </a:t>
            </a:r>
            <a:r>
              <a:rPr lang="en-US" sz="2800" dirty="0" smtClean="0"/>
              <a:t>Status:</a:t>
            </a:r>
            <a:endParaRPr lang="en-US" sz="2800" dirty="0"/>
          </a:p>
          <a:p>
            <a:pPr marL="171450" indent="-171450">
              <a:spcBef>
                <a:spcPts val="0"/>
              </a:spcBef>
              <a:buClrTx/>
              <a:buSzTx/>
              <a:buFont typeface="Arial" panose="020B0604020202020204" pitchFamily="34" charset="0"/>
              <a:buChar char="•"/>
              <a:defRPr/>
            </a:pPr>
            <a:r>
              <a:rPr lang="en-US" sz="2800" dirty="0"/>
              <a:t> L</a:t>
            </a:r>
            <a:r>
              <a:rPr lang="en-US" sz="2800" dirty="0" smtClean="0"/>
              <a:t>argest </a:t>
            </a:r>
            <a:r>
              <a:rPr lang="en-US" sz="2800" dirty="0"/>
              <a:t>concentration of gingerbread houses, a Trinidadian vernacular architecture style, on the island, </a:t>
            </a:r>
            <a:endParaRPr lang="en-US" sz="2800" dirty="0" smtClean="0"/>
          </a:p>
          <a:p>
            <a:pPr marL="171450" indent="-171450">
              <a:spcBef>
                <a:spcPts val="0"/>
              </a:spcBef>
              <a:buClrTx/>
              <a:buSzTx/>
              <a:buFont typeface="Arial" panose="020B0604020202020204" pitchFamily="34" charset="0"/>
              <a:buChar char="•"/>
              <a:defRPr/>
            </a:pPr>
            <a:endParaRPr lang="en-US" sz="2800" dirty="0" smtClean="0"/>
          </a:p>
          <a:p>
            <a:pPr marL="171450" indent="-171450">
              <a:spcBef>
                <a:spcPts val="0"/>
              </a:spcBef>
              <a:buClrTx/>
              <a:buSzTx/>
              <a:buFont typeface="Arial" panose="020B0604020202020204" pitchFamily="34" charset="0"/>
              <a:buChar char="•"/>
              <a:defRPr/>
            </a:pPr>
            <a:r>
              <a:rPr lang="en-US" sz="2800" dirty="0"/>
              <a:t>S</a:t>
            </a:r>
            <a:r>
              <a:rPr lang="en-US" sz="2800" dirty="0" smtClean="0"/>
              <a:t>ignificant </a:t>
            </a:r>
            <a:r>
              <a:rPr lang="en-US" sz="2800" dirty="0"/>
              <a:t>historical, religious, secular, and cultural sites, </a:t>
            </a:r>
            <a:endParaRPr lang="en-US" sz="2800" dirty="0" smtClean="0"/>
          </a:p>
          <a:p>
            <a:pPr marL="171450" indent="-171450">
              <a:spcBef>
                <a:spcPts val="0"/>
              </a:spcBef>
              <a:buClrTx/>
              <a:buSzTx/>
              <a:buFont typeface="Arial" panose="020B0604020202020204" pitchFamily="34" charset="0"/>
              <a:buChar char="•"/>
              <a:defRPr/>
            </a:pPr>
            <a:endParaRPr lang="en-US" sz="2800" dirty="0" smtClean="0"/>
          </a:p>
          <a:p>
            <a:pPr marL="171450" indent="-171450">
              <a:spcBef>
                <a:spcPts val="0"/>
              </a:spcBef>
              <a:buClrTx/>
              <a:buSzTx/>
              <a:buFont typeface="Arial" panose="020B0604020202020204" pitchFamily="34" charset="0"/>
              <a:buChar char="•"/>
              <a:defRPr/>
            </a:pPr>
            <a:r>
              <a:rPr lang="en-US" sz="2800" dirty="0" smtClean="0"/>
              <a:t>Potential </a:t>
            </a:r>
            <a:r>
              <a:rPr lang="en-US" sz="2800" dirty="0"/>
              <a:t>to qualify as a cultural </a:t>
            </a:r>
            <a:r>
              <a:rPr lang="en-US" sz="2800" dirty="0" smtClean="0"/>
              <a:t>landscape</a:t>
            </a:r>
          </a:p>
          <a:p>
            <a:pPr marL="0" indent="0">
              <a:spcBef>
                <a:spcPts val="0"/>
              </a:spcBef>
              <a:buClrTx/>
              <a:buSzTx/>
              <a:buNone/>
              <a:defRPr/>
            </a:pPr>
            <a:endParaRPr lang="en-US" dirty="0"/>
          </a:p>
          <a:p>
            <a:endParaRPr lang="en-US" dirty="0"/>
          </a:p>
          <a:p>
            <a:endParaRPr lang="en-US" dirty="0"/>
          </a:p>
        </p:txBody>
      </p:sp>
      <p:pic>
        <p:nvPicPr>
          <p:cNvPr id="6149" name="Picture 5" descr="C:\Users\Sarika\Pictures\iphone pics\903JOEMX\IMG_6843 (2).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5600" y="4876800"/>
            <a:ext cx="3276600" cy="16781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0" name="Picture 2" descr="C:\Users\Sarika\AppData\Local\Temp\Piccadilly-9087.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300" y="4876800"/>
            <a:ext cx="2514700" cy="16764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4915044"/>
            <a:ext cx="3352800" cy="16398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9465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on Culture</a:t>
            </a:r>
            <a:endParaRPr lang="en-US" dirty="0"/>
          </a:p>
        </p:txBody>
      </p:sp>
      <p:sp>
        <p:nvSpPr>
          <p:cNvPr id="3" name="Content Placeholder 2"/>
          <p:cNvSpPr>
            <a:spLocks noGrp="1"/>
          </p:cNvSpPr>
          <p:nvPr>
            <p:ph sz="quarter" idx="1"/>
          </p:nvPr>
        </p:nvSpPr>
        <p:spPr>
          <a:xfrm>
            <a:off x="914400" y="1447800"/>
            <a:ext cx="3124200" cy="4572000"/>
          </a:xfrm>
        </p:spPr>
        <p:txBody>
          <a:bodyPr>
            <a:normAutofit lnSpcReduction="10000"/>
          </a:bodyPr>
          <a:lstStyle/>
          <a:p>
            <a:r>
              <a:rPr lang="en-US" dirty="0" smtClean="0"/>
              <a:t>EPOS rich in culture: Calypso, </a:t>
            </a:r>
            <a:r>
              <a:rPr lang="en-US" dirty="0" err="1"/>
              <a:t>s</a:t>
            </a:r>
            <a:r>
              <a:rPr lang="en-US" dirty="0" err="1" smtClean="0"/>
              <a:t>teelpan</a:t>
            </a:r>
            <a:r>
              <a:rPr lang="en-US" dirty="0" smtClean="0"/>
              <a:t> and Carnival</a:t>
            </a:r>
          </a:p>
          <a:p>
            <a:r>
              <a:rPr lang="en-US" dirty="0" smtClean="0"/>
              <a:t>Support from Ministry of Arts and Multiculturalism – UNESCO Creative Cities Network</a:t>
            </a:r>
          </a:p>
          <a:p>
            <a:r>
              <a:rPr lang="en-US" dirty="0" smtClean="0"/>
              <a:t>Integration of both Port of Spain and East Port of Spain for this.</a:t>
            </a:r>
            <a:endParaRPr lang="en-US" dirty="0"/>
          </a:p>
        </p:txBody>
      </p:sp>
      <p:pic>
        <p:nvPicPr>
          <p:cNvPr id="9218" name="Picture 2" descr="C:\Users\Sarika\Desktop\Radda-8820.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3889" y="152400"/>
            <a:ext cx="4117387" cy="274512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19" name="Picture 3" descr="C:\Users\Sarika\Desktop\Belmont-8066.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3889" y="3048000"/>
            <a:ext cx="4117387" cy="343326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7864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sz="quarter" idx="1"/>
          </p:nvPr>
        </p:nvSpPr>
        <p:spPr>
          <a:xfrm>
            <a:off x="457200" y="1447800"/>
            <a:ext cx="8229600" cy="4572000"/>
          </a:xfrm>
        </p:spPr>
        <p:txBody>
          <a:bodyPr>
            <a:normAutofit/>
          </a:bodyPr>
          <a:lstStyle/>
          <a:p>
            <a:r>
              <a:rPr lang="en-US" sz="2800" dirty="0" smtClean="0"/>
              <a:t>Sustainability and </a:t>
            </a:r>
            <a:r>
              <a:rPr lang="en-US" sz="2800" dirty="0" smtClean="0"/>
              <a:t>Inner-city </a:t>
            </a:r>
            <a:r>
              <a:rPr lang="en-US" sz="2800" dirty="0" smtClean="0"/>
              <a:t>revitalization</a:t>
            </a:r>
          </a:p>
          <a:p>
            <a:endParaRPr lang="en-US" sz="2800" dirty="0" smtClean="0"/>
          </a:p>
          <a:p>
            <a:r>
              <a:rPr lang="en-US" sz="2800" dirty="0" smtClean="0"/>
              <a:t>Inner-city development</a:t>
            </a:r>
            <a:r>
              <a:rPr lang="en-US" sz="2800" dirty="0" smtClean="0"/>
              <a:t> of  </a:t>
            </a:r>
            <a:r>
              <a:rPr lang="en-US" sz="2800" dirty="0" smtClean="0"/>
              <a:t>“East Port of Spain” type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3886200"/>
            <a:ext cx="8610600" cy="26638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8032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a:buChar char="•"/>
            </a:pPr>
            <a:r>
              <a:rPr lang="en-US" sz="2222" dirty="0" smtClean="0"/>
              <a:t/>
            </a:r>
            <a:br>
              <a:rPr lang="en-US" sz="2222" dirty="0" smtClean="0"/>
            </a:br>
            <a:r>
              <a:rPr lang="en-US" sz="2222" dirty="0" smtClean="0"/>
              <a:t/>
            </a:r>
            <a:br>
              <a:rPr lang="en-US" sz="2222" dirty="0" smtClean="0"/>
            </a:br>
            <a:r>
              <a:rPr lang="en-US" sz="3111" dirty="0" smtClean="0"/>
              <a:t>Social  Sustainability</a:t>
            </a:r>
            <a:br>
              <a:rPr lang="en-US" sz="3111" dirty="0" smtClean="0"/>
            </a:br>
            <a:r>
              <a:rPr lang="en-US" sz="3111" dirty="0" smtClean="0"/>
              <a:t>Livability</a:t>
            </a:r>
            <a:endParaRPr lang="en-US" sz="3111" dirty="0"/>
          </a:p>
        </p:txBody>
      </p:sp>
      <p:pic>
        <p:nvPicPr>
          <p:cNvPr id="7" name="Picture 6"/>
          <p:cNvPicPr>
            <a:picLocks noChangeAspect="1"/>
          </p:cNvPicPr>
          <p:nvPr/>
        </p:nvPicPr>
        <p:blipFill>
          <a:blip r:embed="rId3"/>
          <a:stretch>
            <a:fillRect/>
          </a:stretch>
        </p:blipFill>
        <p:spPr>
          <a:xfrm>
            <a:off x="2462458" y="1447800"/>
            <a:ext cx="5157542" cy="4648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8032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19256" cy="908720"/>
          </a:xfrm>
        </p:spPr>
        <p:txBody>
          <a:bodyPr>
            <a:noAutofit/>
          </a:bodyPr>
          <a:lstStyle/>
          <a:p>
            <a:pPr algn="ctr"/>
            <a:endParaRPr lang="en-TT" sz="3200" dirty="0"/>
          </a:p>
        </p:txBody>
      </p:sp>
      <p:pic>
        <p:nvPicPr>
          <p:cNvPr id="6" name="Picture 5" descr="C:\Users\SARIKA\Desktop\pics for area\IMG_1622 (2).jpg"/>
          <p:cNvPicPr/>
          <p:nvPr/>
        </p:nvPicPr>
        <p:blipFill>
          <a:blip r:embed="rId3" cstate="print"/>
          <a:srcRect/>
          <a:stretch>
            <a:fillRect/>
          </a:stretch>
        </p:blipFill>
        <p:spPr bwMode="auto">
          <a:xfrm>
            <a:off x="152400" y="533400"/>
            <a:ext cx="3200400" cy="2133600"/>
          </a:xfrm>
          <a:prstGeom prst="rect">
            <a:avLst/>
          </a:prstGeom>
          <a:ln>
            <a:noFill/>
          </a:ln>
          <a:effectLst/>
        </p:spPr>
      </p:pic>
      <p:graphicFrame>
        <p:nvGraphicFramePr>
          <p:cNvPr id="9" name="Diagram 8"/>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946176038"/>
              </p:ext>
            </p:extLst>
          </p:nvPr>
        </p:nvGraphicFramePr>
        <p:xfrm>
          <a:off x="3568700" y="0"/>
          <a:ext cx="5346700" cy="666936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pic>
        <p:nvPicPr>
          <p:cNvPr id="3074" name="Picture 2"/>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3285" y="2717800"/>
            <a:ext cx="3880906" cy="1879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3285" y="4648200"/>
            <a:ext cx="3880906" cy="205740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0892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401762"/>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sz="quarter" idx="1"/>
          </p:nvPr>
        </p:nvSpPr>
        <p:spPr/>
        <p:txBody>
          <a:bodyPr>
            <a:normAutofit fontScale="92500" lnSpcReduction="10000"/>
          </a:bodyPr>
          <a:lstStyle/>
          <a:p>
            <a:pPr marL="0" indent="0">
              <a:buNone/>
            </a:pPr>
            <a:endParaRPr lang="en-US" sz="3459" dirty="0" smtClean="0"/>
          </a:p>
          <a:p>
            <a:r>
              <a:rPr lang="en-US" sz="3459" b="1" dirty="0" smtClean="0"/>
              <a:t>UWI RDIFund Project </a:t>
            </a:r>
            <a:r>
              <a:rPr lang="en-US" sz="3459" dirty="0" smtClean="0"/>
              <a:t>“Leveraging Built and Cultural Heritage to stimulate Economic Development in East Port of Spain”</a:t>
            </a:r>
          </a:p>
          <a:p>
            <a:endParaRPr lang="en-US" sz="3459" dirty="0"/>
          </a:p>
          <a:p>
            <a:r>
              <a:rPr lang="en-US" sz="3459" b="1" dirty="0" smtClean="0"/>
              <a:t>OAS in partnership with UWI </a:t>
            </a:r>
            <a:r>
              <a:rPr lang="en-US" sz="3459" dirty="0" smtClean="0"/>
              <a:t>“</a:t>
            </a:r>
            <a:r>
              <a:rPr lang="en-US" sz="3459" dirty="0"/>
              <a:t>Understanding and Improving Walkable Caribbean Urban Heritage: Paramaribo, Bridgetown, St. George’s and East Port of </a:t>
            </a:r>
            <a:r>
              <a:rPr lang="en-US" sz="3459" dirty="0" smtClean="0"/>
              <a:t>Spain</a:t>
            </a:r>
            <a:r>
              <a:rPr lang="en-US" dirty="0" smtClean="0"/>
              <a:t>”</a:t>
            </a:r>
            <a:endParaRPr lang="en-US" dirty="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460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685800"/>
          </a:xfrm>
        </p:spPr>
        <p:txBody>
          <a:bodyPr>
            <a:normAutofit fontScale="90000"/>
          </a:bodyPr>
          <a:lstStyle/>
          <a:p>
            <a:pPr algn="ctr"/>
            <a:endParaRPr lang="en-US" dirty="0"/>
          </a:p>
        </p:txBody>
      </p:sp>
      <p:sp>
        <p:nvSpPr>
          <p:cNvPr id="4" name="Text Placeholder 6"/>
          <p:cNvSpPr>
            <a:spLocks noGrp="1"/>
          </p:cNvSpPr>
          <p:nvPr>
            <p:ph sz="quarter" idx="1"/>
          </p:nvPr>
        </p:nvSpPr>
        <p:spPr>
          <a:xfrm>
            <a:off x="76200" y="1143000"/>
            <a:ext cx="9067800" cy="5486400"/>
          </a:xfrm>
        </p:spPr>
        <p:txBody>
          <a:bodyPr>
            <a:normAutofit/>
          </a:bodyPr>
          <a:lstStyle/>
          <a:p>
            <a:r>
              <a:rPr lang="en-US" sz="2800" b="1" dirty="0" smtClean="0"/>
              <a:t>To facilitate the implementation of the GORTT HCGPI in EPOS by improving the understanding of</a:t>
            </a:r>
            <a:r>
              <a:rPr lang="en-US" sz="2800" b="1" dirty="0" smtClean="0"/>
              <a:t> its </a:t>
            </a:r>
            <a:r>
              <a:rPr lang="en-US" sz="2800" b="1" dirty="0" smtClean="0"/>
              <a:t>Built and Cultural Heritage</a:t>
            </a:r>
            <a:r>
              <a:rPr lang="en-US" sz="2800" b="1" dirty="0" smtClean="0"/>
              <a:t> in </a:t>
            </a:r>
            <a:r>
              <a:rPr lang="en-US" sz="2800" b="1" dirty="0" smtClean="0"/>
              <a:t>order to leverage these assets for economic development</a:t>
            </a:r>
            <a:r>
              <a:rPr lang="en-US" sz="2800" dirty="0" smtClean="0"/>
              <a:t>. </a:t>
            </a:r>
          </a:p>
          <a:p>
            <a:endParaRPr lang="en-US" sz="2400" dirty="0"/>
          </a:p>
          <a:p>
            <a:pPr lvl="2"/>
            <a:endParaRPr lang="en-TT" sz="18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06637" y="6142038"/>
            <a:ext cx="3237363" cy="6397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6" name="Picture 2" descr="C:\Users\Sarika\Desktop\Laventille-7398.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6997" y="3505200"/>
            <a:ext cx="4493195" cy="31242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799" y="2971800"/>
            <a:ext cx="4800599" cy="263921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4427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Placeholder 6"/>
          <p:cNvSpPr>
            <a:spLocks noGrp="1"/>
          </p:cNvSpPr>
          <p:nvPr>
            <p:ph sz="quarter" idx="1"/>
          </p:nvPr>
        </p:nvSpPr>
        <p:spPr>
          <a:xfrm>
            <a:off x="76200" y="762000"/>
            <a:ext cx="9067800" cy="5867400"/>
          </a:xfrm>
        </p:spPr>
        <p:txBody>
          <a:bodyPr>
            <a:normAutofit/>
          </a:bodyPr>
          <a:lstStyle/>
          <a:p>
            <a:pPr lvl="1">
              <a:buFont typeface="Arial" pitchFamily="34" charset="0"/>
              <a:buChar char="•"/>
            </a:pPr>
            <a:r>
              <a:rPr lang="en-US" sz="2800" dirty="0" smtClean="0"/>
              <a:t>To </a:t>
            </a:r>
            <a:r>
              <a:rPr lang="en-US" sz="2800" dirty="0"/>
              <a:t>determine the </a:t>
            </a:r>
            <a:r>
              <a:rPr lang="en-US" sz="2800" b="1" dirty="0"/>
              <a:t>historical underpinnings </a:t>
            </a:r>
            <a:r>
              <a:rPr lang="en-US" sz="2800" dirty="0"/>
              <a:t>of settlement and growth in EPOS</a:t>
            </a:r>
            <a:endParaRPr lang="en-TT" sz="2800" dirty="0"/>
          </a:p>
          <a:p>
            <a:pPr lvl="1">
              <a:buFont typeface="Arial" pitchFamily="34" charset="0"/>
              <a:buChar char="•"/>
            </a:pPr>
            <a:r>
              <a:rPr lang="en-US" sz="2800" dirty="0"/>
              <a:t>To prepare an </a:t>
            </a:r>
            <a:r>
              <a:rPr lang="en-US" sz="2800" b="1" dirty="0"/>
              <a:t>inventory and classification of the built heritage </a:t>
            </a:r>
            <a:r>
              <a:rPr lang="en-US" sz="2800" dirty="0"/>
              <a:t>assets in EPOS and assess their value</a:t>
            </a:r>
            <a:endParaRPr lang="en-TT" sz="2800" dirty="0"/>
          </a:p>
          <a:p>
            <a:pPr lvl="1">
              <a:buFont typeface="Arial" pitchFamily="34" charset="0"/>
              <a:buChar char="•"/>
            </a:pPr>
            <a:r>
              <a:rPr lang="en-US" sz="2800" dirty="0"/>
              <a:t>To prepare an </a:t>
            </a:r>
            <a:r>
              <a:rPr lang="en-US" sz="2800" b="1" dirty="0"/>
              <a:t>inventory of the cultural assets </a:t>
            </a:r>
            <a:r>
              <a:rPr lang="en-US" sz="2800" dirty="0"/>
              <a:t>(cultural traditions, art forms, carnival, pan etc.) and the </a:t>
            </a:r>
            <a:r>
              <a:rPr lang="en-US" sz="2800" b="1" dirty="0"/>
              <a:t>physical assets </a:t>
            </a:r>
            <a:r>
              <a:rPr lang="en-US" sz="2800" dirty="0"/>
              <a:t>(e.g. pan-yards etc.) of EPOS</a:t>
            </a:r>
            <a:endParaRPr lang="en-TT" sz="2800" dirty="0"/>
          </a:p>
          <a:p>
            <a:pPr lvl="1">
              <a:buFont typeface="Arial" pitchFamily="34" charset="0"/>
              <a:buChar char="•"/>
            </a:pPr>
            <a:r>
              <a:rPr lang="en-US" sz="2800" dirty="0"/>
              <a:t>To use </a:t>
            </a:r>
            <a:r>
              <a:rPr lang="en-US" sz="2800" b="1" dirty="0"/>
              <a:t>GIS to map the settlement structure </a:t>
            </a:r>
            <a:r>
              <a:rPr lang="en-US" sz="2800" dirty="0"/>
              <a:t>of EPOS and identify clustering of built and cultural heritage sites. </a:t>
            </a:r>
            <a:endParaRPr lang="en-TT" sz="2800" dirty="0"/>
          </a:p>
          <a:p>
            <a:pPr lvl="1">
              <a:buFont typeface="Arial" pitchFamily="34" charset="0"/>
              <a:buChar char="•"/>
            </a:pPr>
            <a:r>
              <a:rPr lang="en-US" sz="2800" dirty="0"/>
              <a:t>To develop the </a:t>
            </a:r>
            <a:r>
              <a:rPr lang="en-US" sz="2800" b="1" dirty="0"/>
              <a:t>planning framework for the HCGPI</a:t>
            </a:r>
            <a:r>
              <a:rPr lang="en-US" sz="2800" dirty="0"/>
              <a:t>.</a:t>
            </a:r>
            <a:endParaRPr lang="en-TT" sz="2800" dirty="0"/>
          </a:p>
          <a:p>
            <a:pPr lvl="1">
              <a:buFont typeface="Arial" pitchFamily="34" charset="0"/>
              <a:buChar char="•"/>
            </a:pPr>
            <a:r>
              <a:rPr lang="en-US" sz="2800" dirty="0"/>
              <a:t>To develop an </a:t>
            </a:r>
            <a:r>
              <a:rPr lang="en-US" sz="2800" b="1" dirty="0"/>
              <a:t>inner-city regeneration model </a:t>
            </a:r>
            <a:r>
              <a:rPr lang="en-US" sz="2800" dirty="0"/>
              <a:t>based upon</a:t>
            </a:r>
            <a:r>
              <a:rPr lang="en-US" sz="2800" dirty="0" smtClean="0"/>
              <a:t> </a:t>
            </a:r>
            <a:r>
              <a:rPr lang="en-US" sz="2800" dirty="0" err="1" smtClean="0"/>
              <a:t>EPOS’s</a:t>
            </a:r>
            <a:r>
              <a:rPr lang="en-US" sz="2800" dirty="0" smtClean="0"/>
              <a:t> </a:t>
            </a:r>
            <a:r>
              <a:rPr lang="en-US" sz="2800" dirty="0"/>
              <a:t>rich built and cultural heritage</a:t>
            </a:r>
            <a:endParaRPr lang="en-TT" sz="2800" dirty="0"/>
          </a:p>
          <a:p>
            <a:pPr lvl="2"/>
            <a:endParaRPr lang="en-TT" sz="18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06637" y="6142038"/>
            <a:ext cx="3237363" cy="6397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itle 4"/>
          <p:cNvSpPr>
            <a:spLocks noGrp="1"/>
          </p:cNvSpPr>
          <p:nvPr>
            <p:ph type="title"/>
          </p:nvPr>
        </p:nvSpPr>
        <p:spPr>
          <a:xfrm>
            <a:off x="914400" y="0"/>
            <a:ext cx="7772400" cy="45719"/>
          </a:xfrm>
        </p:spPr>
        <p:txBody>
          <a:bodyPr>
            <a:normAutofit fontScale="90000"/>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6720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020762"/>
          </a:xfrm>
        </p:spPr>
        <p:txBody>
          <a:bodyPr/>
          <a:lstStyle/>
          <a:p>
            <a:endParaRPr lang="en-US" dirty="0"/>
          </a:p>
        </p:txBody>
      </p:sp>
      <p:sp>
        <p:nvSpPr>
          <p:cNvPr id="3" name="Content Placeholder 2"/>
          <p:cNvSpPr>
            <a:spLocks noGrp="1"/>
          </p:cNvSpPr>
          <p:nvPr>
            <p:ph sz="quarter" idx="1"/>
          </p:nvPr>
        </p:nvSpPr>
        <p:spPr>
          <a:xfrm>
            <a:off x="228600" y="1447800"/>
            <a:ext cx="5486400" cy="5181600"/>
          </a:xfrm>
        </p:spPr>
        <p:txBody>
          <a:bodyPr>
            <a:normAutofit fontScale="92500"/>
          </a:bodyPr>
          <a:lstStyle/>
          <a:p>
            <a:pPr marL="0" indent="0">
              <a:buNone/>
            </a:pPr>
            <a:r>
              <a:rPr lang="en-US" b="1" dirty="0" smtClean="0"/>
              <a:t>Strong Community </a:t>
            </a:r>
            <a:r>
              <a:rPr lang="en-US" b="1" dirty="0"/>
              <a:t>P</a:t>
            </a:r>
            <a:r>
              <a:rPr lang="en-US" b="1" dirty="0" smtClean="0"/>
              <a:t>lanning Initiatives</a:t>
            </a:r>
          </a:p>
          <a:p>
            <a:r>
              <a:rPr lang="en-US" dirty="0" smtClean="0"/>
              <a:t>Partnering with </a:t>
            </a:r>
            <a:r>
              <a:rPr lang="en-US" dirty="0"/>
              <a:t>the </a:t>
            </a:r>
            <a:r>
              <a:rPr lang="en-US" dirty="0" smtClean="0"/>
              <a:t>community and Strengthening </a:t>
            </a:r>
            <a:r>
              <a:rPr lang="en-US" dirty="0"/>
              <a:t>community </a:t>
            </a:r>
            <a:r>
              <a:rPr lang="en-US" dirty="0" smtClean="0"/>
              <a:t>planning</a:t>
            </a:r>
          </a:p>
          <a:p>
            <a:r>
              <a:rPr lang="en-US" dirty="0" smtClean="0"/>
              <a:t>Use of community liaisons to access community</a:t>
            </a:r>
          </a:p>
          <a:p>
            <a:r>
              <a:rPr lang="en-US" dirty="0"/>
              <a:t>Collection of oral histories </a:t>
            </a:r>
            <a:endParaRPr lang="en-US" dirty="0" smtClean="0"/>
          </a:p>
          <a:p>
            <a:r>
              <a:rPr lang="en-US" dirty="0" smtClean="0"/>
              <a:t>Hot-spotting </a:t>
            </a:r>
            <a:r>
              <a:rPr lang="en-US" dirty="0"/>
              <a:t>of </a:t>
            </a:r>
            <a:r>
              <a:rPr lang="en-US" dirty="0" smtClean="0"/>
              <a:t>Cultural </a:t>
            </a:r>
            <a:r>
              <a:rPr lang="en-US" dirty="0"/>
              <a:t>C</a:t>
            </a:r>
            <a:r>
              <a:rPr lang="en-US" dirty="0" smtClean="0"/>
              <a:t>lusters</a:t>
            </a:r>
            <a:endParaRPr lang="en-US" dirty="0"/>
          </a:p>
          <a:p>
            <a:r>
              <a:rPr lang="en-US" dirty="0"/>
              <a:t>New </a:t>
            </a:r>
            <a:r>
              <a:rPr lang="en-US" dirty="0" smtClean="0"/>
              <a:t>teaching </a:t>
            </a:r>
            <a:r>
              <a:rPr lang="en-US" dirty="0"/>
              <a:t>tools for communities </a:t>
            </a:r>
            <a:endParaRPr lang="en-US" dirty="0" smtClean="0"/>
          </a:p>
          <a:p>
            <a:pPr marL="0" indent="0">
              <a:buNone/>
            </a:pPr>
            <a:r>
              <a:rPr lang="en-US" b="1" i="1" u="sng" dirty="0" smtClean="0"/>
              <a:t>Major outcomes</a:t>
            </a:r>
            <a:endParaRPr lang="en-US" b="1" i="1" u="sng" dirty="0"/>
          </a:p>
          <a:p>
            <a:r>
              <a:rPr lang="en-US" dirty="0"/>
              <a:t>Innovation model</a:t>
            </a:r>
            <a:endParaRPr lang="en-US" i="1" dirty="0"/>
          </a:p>
          <a:p>
            <a:r>
              <a:rPr lang="en-US" dirty="0"/>
              <a:t>Documentary “City on the Hill</a:t>
            </a:r>
            <a:r>
              <a:rPr lang="en-US" dirty="0" smtClean="0"/>
              <a:t>”</a:t>
            </a:r>
          </a:p>
          <a:p>
            <a:r>
              <a:rPr lang="en-US" dirty="0"/>
              <a:t>Book</a:t>
            </a:r>
            <a:endParaRPr lang="en-US" i="1" dirty="0"/>
          </a:p>
          <a:p>
            <a:endParaRPr lang="en-US" b="1" i="1" dirty="0" smtClean="0"/>
          </a:p>
          <a:p>
            <a:endParaRPr lang="en-US" i="1" dirty="0"/>
          </a:p>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0800000">
            <a:off x="5867400" y="1383506"/>
            <a:ext cx="3030598" cy="18168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100" name="Picture 4" descr="C:\Users\Sarika\Copy\CNULM\CNULM Secretariat\CNULM Active Projects\RDI\GIS mapping &amp; Model pics\p3dm photos\DSC00124.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76925" y="3276600"/>
            <a:ext cx="3030600" cy="187094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101" name="Picture 5" descr="C:\Users\Sarika\Copy\CNULM\CNULM Secretariat\CNULM Active Projects\RDI\GIS mapping &amp; Model pics\p3dm photos\DSC00085.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67399" y="5321300"/>
            <a:ext cx="3040125" cy="15367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4288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descr="C:\Users\Sarika\Copy\CNULM\CNULM Secretariat\CNULM Active Projects\RDI\GIS mapping &amp; Model pics\p3dm photos\DSC00106.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5105400" cy="3429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76" name="Picture 4" descr="C:\Users\Sarika\Copy\CNULM\CNULM Secretariat\CNULM Active Projects\RDI\GIS mapping &amp; Model pics\p3dm photos\IMG_9765.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0800000">
            <a:off x="4343400" y="3124199"/>
            <a:ext cx="4648200" cy="36290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Rectangle 7"/>
          <p:cNvSpPr/>
          <p:nvPr/>
        </p:nvSpPr>
        <p:spPr>
          <a:xfrm>
            <a:off x="5181600" y="304800"/>
            <a:ext cx="36576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Figure 1 (Left) Community  engaged in identifying  both built and cultural assets within the EPOS district</a:t>
            </a:r>
            <a:endParaRPr lang="en-US" sz="2400" dirty="0"/>
          </a:p>
        </p:txBody>
      </p:sp>
      <p:sp>
        <p:nvSpPr>
          <p:cNvPr id="12" name="Rectangle 11"/>
          <p:cNvSpPr/>
          <p:nvPr/>
        </p:nvSpPr>
        <p:spPr>
          <a:xfrm>
            <a:off x="457200" y="3581400"/>
            <a:ext cx="36576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Figure 2 (Right) Heritage assets identified by the community</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8080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661</TotalTime>
  <Words>2410</Words>
  <Application>Microsoft Macintosh PowerPoint</Application>
  <PresentationFormat>On-screen Show (4:3)</PresentationFormat>
  <Paragraphs>206</Paragraphs>
  <Slides>19</Slides>
  <Notes>17</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Equity</vt:lpstr>
      <vt:lpstr>Built Heritage: Preservation learning from and adapting old models for current and future sustainability</vt:lpstr>
      <vt:lpstr> </vt:lpstr>
      <vt:lpstr>  Social  Sustainability Livability</vt:lpstr>
      <vt:lpstr>Slide 4</vt:lpstr>
      <vt:lpstr>          </vt:lpstr>
      <vt:lpstr>Slide 6</vt:lpstr>
      <vt:lpstr>Slide 7</vt:lpstr>
      <vt:lpstr>Slide 8</vt:lpstr>
      <vt:lpstr>Slide 9</vt:lpstr>
      <vt:lpstr> Elements of the OAS project</vt:lpstr>
      <vt:lpstr>Paramaribo, Suriname</vt:lpstr>
      <vt:lpstr>Paramaribo, Suriname</vt:lpstr>
      <vt:lpstr>St. George’s, Grenada</vt:lpstr>
      <vt:lpstr>St. George’s, Grenada</vt:lpstr>
      <vt:lpstr>Bridgetown, Barbados</vt:lpstr>
      <vt:lpstr>Bridgetown, Barbados</vt:lpstr>
      <vt:lpstr>Port of Spain, Trinidad</vt:lpstr>
      <vt:lpstr>UNESCO heritage status potential for East Port of Spain : Findings</vt:lpstr>
      <vt:lpstr>Focus on Culture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Built Heritage (Preservation learning from and adapting old models for current and future sustainablility</dc:title>
  <dc:creator>Sarika Mahabir</dc:creator>
  <cp:lastModifiedBy>Asad Mohammed</cp:lastModifiedBy>
  <cp:revision>54</cp:revision>
  <cp:lastPrinted>2014-11-28T18:17:02Z</cp:lastPrinted>
  <dcterms:created xsi:type="dcterms:W3CDTF">2014-12-03T11:49:16Z</dcterms:created>
  <dcterms:modified xsi:type="dcterms:W3CDTF">2014-12-03T12:30:31Z</dcterms:modified>
</cp:coreProperties>
</file>